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80" r:id="rId3"/>
    <p:sldId id="272" r:id="rId4"/>
    <p:sldId id="257" r:id="rId5"/>
    <p:sldId id="258" r:id="rId6"/>
    <p:sldId id="299" r:id="rId7"/>
    <p:sldId id="297" r:id="rId8"/>
    <p:sldId id="298" r:id="rId9"/>
    <p:sldId id="275" r:id="rId10"/>
    <p:sldId id="300" r:id="rId11"/>
    <p:sldId id="276" r:id="rId12"/>
    <p:sldId id="312" r:id="rId13"/>
    <p:sldId id="295" r:id="rId14"/>
    <p:sldId id="314" r:id="rId15"/>
    <p:sldId id="283" r:id="rId16"/>
    <p:sldId id="284" r:id="rId17"/>
    <p:sldId id="268"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9EEA"/>
    <a:srgbClr val="C6F8AA"/>
    <a:srgbClr val="7EFAF7"/>
    <a:srgbClr val="C094D4"/>
    <a:srgbClr val="F9A5EF"/>
    <a:srgbClr val="5A37F1"/>
    <a:srgbClr val="4F7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95" autoAdjust="0"/>
    <p:restoredTop sz="78046" autoAdjust="0"/>
  </p:normalViewPr>
  <p:slideViewPr>
    <p:cSldViewPr showGuides="1">
      <p:cViewPr varScale="1">
        <p:scale>
          <a:sx n="88" d="100"/>
          <a:sy n="88" d="100"/>
        </p:scale>
        <p:origin x="229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000"/>
            </a:pPr>
            <a:r>
              <a:rPr lang="en-US" sz="2000" dirty="0"/>
              <a:t>Complications and Operative Caseload by Year</a:t>
            </a:r>
            <a:endParaRPr lang="en-NZ" sz="2000" dirty="0"/>
          </a:p>
        </c:rich>
      </c:tx>
      <c:layout>
        <c:manualLayout>
          <c:xMode val="edge"/>
          <c:yMode val="edge"/>
          <c:x val="0.17464101406829635"/>
          <c:y val="1.4421572856101659E-2"/>
        </c:manualLayout>
      </c:layout>
      <c:overlay val="1"/>
    </c:title>
    <c:autoTitleDeleted val="0"/>
    <c:plotArea>
      <c:layout>
        <c:manualLayout>
          <c:layoutTarget val="inner"/>
          <c:xMode val="edge"/>
          <c:yMode val="edge"/>
          <c:x val="0.10099533415686097"/>
          <c:y val="0.12665670168103388"/>
          <c:w val="0.66208867984487452"/>
          <c:h val="0.67774049155609351"/>
        </c:manualLayout>
      </c:layout>
      <c:lineChart>
        <c:grouping val="standard"/>
        <c:varyColors val="0"/>
        <c:ser>
          <c:idx val="0"/>
          <c:order val="0"/>
          <c:tx>
            <c:strRef>
              <c:f>Sheet1!#REF!</c:f>
              <c:strCache>
                <c:ptCount val="1"/>
                <c:pt idx="0">
                  <c:v>#REF!</c:v>
                </c:pt>
              </c:strCache>
            </c:strRef>
          </c:tx>
          <c:marker>
            <c:symbol val="none"/>
          </c:marke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Sheet1!#REF!</c:f>
              <c:numCache>
                <c:formatCode>General</c:formatCode>
                <c:ptCount val="1"/>
                <c:pt idx="0">
                  <c:v>1</c:v>
                </c:pt>
              </c:numCache>
            </c:numRef>
          </c:val>
          <c:smooth val="0"/>
          <c:extLst>
            <c:ext xmlns:c16="http://schemas.microsoft.com/office/drawing/2014/chart" uri="{C3380CC4-5D6E-409C-BE32-E72D297353CC}">
              <c16:uniqueId val="{00000000-866C-4131-894A-0FF0ABBB6359}"/>
            </c:ext>
          </c:extLst>
        </c:ser>
        <c:ser>
          <c:idx val="1"/>
          <c:order val="1"/>
          <c:tx>
            <c:strRef>
              <c:f>Sheet1!$B$1</c:f>
              <c:strCache>
                <c:ptCount val="1"/>
                <c:pt idx="0">
                  <c:v>Number of Patients</c:v>
                </c:pt>
              </c:strCache>
            </c:strRef>
          </c:tx>
          <c:marker>
            <c:symbol val="none"/>
          </c:marke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Sheet1!$B$2:$B$11</c:f>
              <c:numCache>
                <c:formatCode>General</c:formatCode>
                <c:ptCount val="10"/>
                <c:pt idx="0">
                  <c:v>3</c:v>
                </c:pt>
                <c:pt idx="1">
                  <c:v>2</c:v>
                </c:pt>
                <c:pt idx="2">
                  <c:v>7</c:v>
                </c:pt>
                <c:pt idx="3">
                  <c:v>10</c:v>
                </c:pt>
                <c:pt idx="4">
                  <c:v>12</c:v>
                </c:pt>
                <c:pt idx="5">
                  <c:v>8</c:v>
                </c:pt>
                <c:pt idx="6">
                  <c:v>15</c:v>
                </c:pt>
                <c:pt idx="7">
                  <c:v>18</c:v>
                </c:pt>
                <c:pt idx="8">
                  <c:v>10</c:v>
                </c:pt>
                <c:pt idx="9">
                  <c:v>15</c:v>
                </c:pt>
              </c:numCache>
            </c:numRef>
          </c:val>
          <c:smooth val="0"/>
          <c:extLst>
            <c:ext xmlns:c16="http://schemas.microsoft.com/office/drawing/2014/chart" uri="{C3380CC4-5D6E-409C-BE32-E72D297353CC}">
              <c16:uniqueId val="{00000001-866C-4131-894A-0FF0ABBB6359}"/>
            </c:ext>
          </c:extLst>
        </c:ser>
        <c:ser>
          <c:idx val="2"/>
          <c:order val="2"/>
          <c:tx>
            <c:strRef>
              <c:f>Sheet1!$C$1</c:f>
              <c:strCache>
                <c:ptCount val="1"/>
                <c:pt idx="0">
                  <c:v>Major Complications</c:v>
                </c:pt>
              </c:strCache>
            </c:strRef>
          </c:tx>
          <c:marker>
            <c:symbol val="none"/>
          </c:marker>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Sheet1!$C$2:$C$11</c:f>
              <c:numCache>
                <c:formatCode>General</c:formatCode>
                <c:ptCount val="10"/>
                <c:pt idx="0">
                  <c:v>2</c:v>
                </c:pt>
                <c:pt idx="1">
                  <c:v>0</c:v>
                </c:pt>
                <c:pt idx="2">
                  <c:v>7</c:v>
                </c:pt>
                <c:pt idx="3">
                  <c:v>8</c:v>
                </c:pt>
                <c:pt idx="4">
                  <c:v>6</c:v>
                </c:pt>
                <c:pt idx="5">
                  <c:v>7</c:v>
                </c:pt>
                <c:pt idx="6">
                  <c:v>2</c:v>
                </c:pt>
                <c:pt idx="7">
                  <c:v>4</c:v>
                </c:pt>
                <c:pt idx="8">
                  <c:v>1</c:v>
                </c:pt>
                <c:pt idx="9">
                  <c:v>3</c:v>
                </c:pt>
              </c:numCache>
            </c:numRef>
          </c:val>
          <c:smooth val="0"/>
          <c:extLst>
            <c:ext xmlns:c16="http://schemas.microsoft.com/office/drawing/2014/chart" uri="{C3380CC4-5D6E-409C-BE32-E72D297353CC}">
              <c16:uniqueId val="{00000002-866C-4131-894A-0FF0ABBB6359}"/>
            </c:ext>
          </c:extLst>
        </c:ser>
        <c:dLbls>
          <c:showLegendKey val="0"/>
          <c:showVal val="0"/>
          <c:showCatName val="0"/>
          <c:showSerName val="0"/>
          <c:showPercent val="0"/>
          <c:showBubbleSize val="0"/>
        </c:dLbls>
        <c:smooth val="0"/>
        <c:axId val="119336320"/>
        <c:axId val="176704128"/>
      </c:lineChart>
      <c:catAx>
        <c:axId val="119336320"/>
        <c:scaling>
          <c:orientation val="minMax"/>
        </c:scaling>
        <c:delete val="0"/>
        <c:axPos val="b"/>
        <c:title>
          <c:tx>
            <c:rich>
              <a:bodyPr/>
              <a:lstStyle/>
              <a:p>
                <a:pPr>
                  <a:defRPr/>
                </a:pPr>
                <a:r>
                  <a:rPr lang="en-US" sz="2000" dirty="0"/>
                  <a:t>Year</a:t>
                </a:r>
                <a:endParaRPr lang="en-NZ" sz="2000" dirty="0"/>
              </a:p>
            </c:rich>
          </c:tx>
          <c:overlay val="0"/>
        </c:title>
        <c:numFmt formatCode="General" sourceLinked="1"/>
        <c:majorTickMark val="out"/>
        <c:minorTickMark val="none"/>
        <c:tickLblPos val="nextTo"/>
        <c:txPr>
          <a:bodyPr/>
          <a:lstStyle/>
          <a:p>
            <a:pPr>
              <a:defRPr sz="1800" b="1"/>
            </a:pPr>
            <a:endParaRPr lang="en-US"/>
          </a:p>
        </c:txPr>
        <c:crossAx val="176704128"/>
        <c:crosses val="autoZero"/>
        <c:auto val="1"/>
        <c:lblAlgn val="ctr"/>
        <c:lblOffset val="100"/>
        <c:noMultiLvlLbl val="0"/>
      </c:catAx>
      <c:valAx>
        <c:axId val="176704128"/>
        <c:scaling>
          <c:orientation val="minMax"/>
        </c:scaling>
        <c:delete val="0"/>
        <c:axPos val="l"/>
        <c:majorGridlines/>
        <c:title>
          <c:tx>
            <c:rich>
              <a:bodyPr rot="-5400000" vert="horz"/>
              <a:lstStyle/>
              <a:p>
                <a:pPr>
                  <a:defRPr/>
                </a:pPr>
                <a:r>
                  <a:rPr lang="en-US" sz="2000" dirty="0"/>
                  <a:t>Number</a:t>
                </a:r>
              </a:p>
            </c:rich>
          </c:tx>
          <c:overlay val="0"/>
        </c:title>
        <c:numFmt formatCode="General" sourceLinked="1"/>
        <c:majorTickMark val="out"/>
        <c:minorTickMark val="none"/>
        <c:tickLblPos val="nextTo"/>
        <c:crossAx val="119336320"/>
        <c:crosses val="autoZero"/>
        <c:crossBetween val="between"/>
      </c:valAx>
    </c:plotArea>
    <c:legend>
      <c:legendPos val="r"/>
      <c:legendEntry>
        <c:idx val="0"/>
        <c:delete val="1"/>
      </c:legendEntry>
      <c:layout>
        <c:manualLayout>
          <c:xMode val="edge"/>
          <c:yMode val="edge"/>
          <c:x val="0.7547959740471909"/>
          <c:y val="0.36760286395025049"/>
          <c:w val="0.23656503150455344"/>
          <c:h val="0.35372711545263963"/>
        </c:manualLayout>
      </c:layout>
      <c:overlay val="0"/>
      <c:txPr>
        <a:bodyPr/>
        <a:lstStyle/>
        <a:p>
          <a:pPr>
            <a:defRPr sz="2000" b="1"/>
          </a:pPr>
          <a:endParaRPr lang="en-US"/>
        </a:p>
      </c:txPr>
    </c:legend>
    <c:plotVisOnly val="1"/>
    <c:dispBlanksAs val="gap"/>
    <c:showDLblsOverMax val="0"/>
  </c:chart>
  <c:spPr>
    <a:solidFill>
      <a:schemeClr val="lt1"/>
    </a:solidFill>
    <a:ln w="38100" cap="flat" cmpd="sng" algn="ctr">
      <a:solidFill>
        <a:schemeClr val="accent2"/>
      </a:solidFill>
      <a:prstDash val="solid"/>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039F3A-75A0-45EE-8D0D-7AB050A5F75A}" type="doc">
      <dgm:prSet loTypeId="urn:microsoft.com/office/officeart/2005/8/layout/orgChart1" loCatId="hierarchy" qsTypeId="urn:microsoft.com/office/officeart/2005/8/quickstyle/simple1" qsCatId="simple" csTypeId="urn:microsoft.com/office/officeart/2005/8/colors/accent6_2" csCatId="accent6" phldr="1"/>
      <dgm:spPr/>
      <dgm:t>
        <a:bodyPr/>
        <a:lstStyle/>
        <a:p>
          <a:endParaRPr lang="en-NZ"/>
        </a:p>
      </dgm:t>
    </dgm:pt>
    <dgm:pt modelId="{8939BD64-F102-42DB-B9CC-56BAE2C25F7A}">
      <dgm:prSet phldrT="[Text]" custT="1">
        <dgm:style>
          <a:lnRef idx="2">
            <a:schemeClr val="accent6">
              <a:shade val="50000"/>
            </a:schemeClr>
          </a:lnRef>
          <a:fillRef idx="1">
            <a:schemeClr val="accent6"/>
          </a:fillRef>
          <a:effectRef idx="0">
            <a:schemeClr val="accent6"/>
          </a:effectRef>
          <a:fontRef idx="minor">
            <a:schemeClr val="lt1"/>
          </a:fontRef>
        </dgm:style>
      </dgm:prSet>
      <dgm:spPr>
        <a:ln>
          <a:solidFill>
            <a:schemeClr val="accent2">
              <a:lumMod val="75000"/>
            </a:schemeClr>
          </a:solidFill>
        </a:ln>
      </dgm:spPr>
      <dgm:t>
        <a:bodyPr/>
        <a:lstStyle/>
        <a:p>
          <a:r>
            <a:rPr lang="en-US" sz="2000" b="1" dirty="0"/>
            <a:t>127</a:t>
          </a:r>
        </a:p>
        <a:p>
          <a:r>
            <a:rPr lang="en-US" sz="2000" b="1" dirty="0"/>
            <a:t> Operations</a:t>
          </a:r>
          <a:endParaRPr lang="en-NZ" sz="2000" b="1" dirty="0"/>
        </a:p>
      </dgm:t>
    </dgm:pt>
    <dgm:pt modelId="{489A6494-7706-4539-9355-F8D623B6A46E}" type="parTrans" cxnId="{E9DDB941-F383-454D-A844-EFE5364B47D6}">
      <dgm:prSet/>
      <dgm:spPr/>
      <dgm:t>
        <a:bodyPr/>
        <a:lstStyle/>
        <a:p>
          <a:endParaRPr lang="en-NZ"/>
        </a:p>
      </dgm:t>
    </dgm:pt>
    <dgm:pt modelId="{F3CC8CD3-4F4A-4DD5-8F7B-9076F88F3C06}" type="sibTrans" cxnId="{E9DDB941-F383-454D-A844-EFE5364B47D6}">
      <dgm:prSet/>
      <dgm:spPr/>
      <dgm:t>
        <a:bodyPr/>
        <a:lstStyle/>
        <a:p>
          <a:endParaRPr lang="en-NZ"/>
        </a:p>
      </dgm:t>
    </dgm:pt>
    <dgm:pt modelId="{A9333991-53D6-4BAC-A531-66D587BE349D}" type="asst">
      <dgm:prSet phldrT="[Text]" custT="1"/>
      <dgm:spPr>
        <a:solidFill>
          <a:schemeClr val="accent2">
            <a:lumMod val="75000"/>
          </a:schemeClr>
        </a:solidFill>
      </dgm:spPr>
      <dgm:t>
        <a:bodyPr/>
        <a:lstStyle/>
        <a:p>
          <a:r>
            <a:rPr lang="en-US" sz="1800" b="1" dirty="0"/>
            <a:t>27 </a:t>
          </a:r>
        </a:p>
        <a:p>
          <a:r>
            <a:rPr lang="en-US" sz="1800" b="1" dirty="0"/>
            <a:t>Palliative </a:t>
          </a:r>
          <a:r>
            <a:rPr lang="en-US" sz="1800" b="1" dirty="0" err="1"/>
            <a:t>Debulking</a:t>
          </a:r>
          <a:r>
            <a:rPr lang="en-US" sz="1800" b="1" dirty="0"/>
            <a:t> </a:t>
          </a:r>
          <a:endParaRPr lang="en-NZ" sz="1800" b="1" dirty="0"/>
        </a:p>
      </dgm:t>
    </dgm:pt>
    <dgm:pt modelId="{CE103C9A-F434-4C2C-BA5B-3D53F83CF879}" type="parTrans" cxnId="{1E93B4EA-347A-45C6-8B80-5023D77063CD}">
      <dgm:prSet/>
      <dgm:spPr/>
      <dgm:t>
        <a:bodyPr/>
        <a:lstStyle/>
        <a:p>
          <a:endParaRPr lang="en-NZ"/>
        </a:p>
      </dgm:t>
    </dgm:pt>
    <dgm:pt modelId="{D821F286-6187-40B5-B36C-B1073EDA9A3D}" type="sibTrans" cxnId="{1E93B4EA-347A-45C6-8B80-5023D77063CD}">
      <dgm:prSet/>
      <dgm:spPr/>
      <dgm:t>
        <a:bodyPr/>
        <a:lstStyle/>
        <a:p>
          <a:endParaRPr lang="en-NZ"/>
        </a:p>
      </dgm:t>
    </dgm:pt>
    <dgm:pt modelId="{6323F1A0-4DCE-4994-919D-61F75DA29C5D}">
      <dgm:prSet phldrT="[Text]" custT="1">
        <dgm:style>
          <a:lnRef idx="2">
            <a:schemeClr val="accent6">
              <a:shade val="50000"/>
            </a:schemeClr>
          </a:lnRef>
          <a:fillRef idx="1">
            <a:schemeClr val="accent6"/>
          </a:fillRef>
          <a:effectRef idx="0">
            <a:schemeClr val="accent6"/>
          </a:effectRef>
          <a:fontRef idx="minor">
            <a:schemeClr val="lt1"/>
          </a:fontRef>
        </dgm:style>
      </dgm:prSet>
      <dgm:spPr>
        <a:ln>
          <a:solidFill>
            <a:schemeClr val="accent2">
              <a:lumMod val="75000"/>
            </a:schemeClr>
          </a:solidFill>
        </a:ln>
      </dgm:spPr>
      <dgm:t>
        <a:bodyPr/>
        <a:lstStyle/>
        <a:p>
          <a:r>
            <a:rPr lang="en-US" sz="1800" b="1" dirty="0"/>
            <a:t>100 </a:t>
          </a:r>
        </a:p>
        <a:p>
          <a:r>
            <a:rPr lang="en-US" sz="1800" b="1" dirty="0"/>
            <a:t>CRS with HIPEC Surgeries</a:t>
          </a:r>
        </a:p>
        <a:p>
          <a:r>
            <a:rPr lang="en-US" sz="1800" b="1" dirty="0"/>
            <a:t>(92 patients)</a:t>
          </a:r>
          <a:endParaRPr lang="en-NZ" sz="1800" b="1" dirty="0"/>
        </a:p>
      </dgm:t>
    </dgm:pt>
    <dgm:pt modelId="{46D46D2C-FFBE-4578-AFD3-FD044E5DDED5}" type="sibTrans" cxnId="{456F4DF3-62B8-47FE-A54C-792C03FD6A67}">
      <dgm:prSet/>
      <dgm:spPr/>
      <dgm:t>
        <a:bodyPr/>
        <a:lstStyle/>
        <a:p>
          <a:endParaRPr lang="en-NZ"/>
        </a:p>
      </dgm:t>
    </dgm:pt>
    <dgm:pt modelId="{398D3CA1-FB00-40DC-9E19-45DDF65EF3DF}" type="parTrans" cxnId="{456F4DF3-62B8-47FE-A54C-792C03FD6A67}">
      <dgm:prSet/>
      <dgm:spPr/>
      <dgm:t>
        <a:bodyPr/>
        <a:lstStyle/>
        <a:p>
          <a:endParaRPr lang="en-NZ"/>
        </a:p>
      </dgm:t>
    </dgm:pt>
    <dgm:pt modelId="{D90BC701-B48C-4D23-8ABC-60B56D3C65F2}" type="pres">
      <dgm:prSet presAssocID="{87039F3A-75A0-45EE-8D0D-7AB050A5F75A}" presName="hierChild1" presStyleCnt="0">
        <dgm:presLayoutVars>
          <dgm:orgChart val="1"/>
          <dgm:chPref val="1"/>
          <dgm:dir/>
          <dgm:animOne val="branch"/>
          <dgm:animLvl val="lvl"/>
          <dgm:resizeHandles/>
        </dgm:presLayoutVars>
      </dgm:prSet>
      <dgm:spPr/>
    </dgm:pt>
    <dgm:pt modelId="{34578819-8F2A-4641-9757-5D6EAAEE0A92}" type="pres">
      <dgm:prSet presAssocID="{8939BD64-F102-42DB-B9CC-56BAE2C25F7A}" presName="hierRoot1" presStyleCnt="0">
        <dgm:presLayoutVars>
          <dgm:hierBranch val="init"/>
        </dgm:presLayoutVars>
      </dgm:prSet>
      <dgm:spPr/>
    </dgm:pt>
    <dgm:pt modelId="{643DA751-28FF-4550-9386-38D172386B5F}" type="pres">
      <dgm:prSet presAssocID="{8939BD64-F102-42DB-B9CC-56BAE2C25F7A}" presName="rootComposite1" presStyleCnt="0"/>
      <dgm:spPr/>
    </dgm:pt>
    <dgm:pt modelId="{F49FEEA6-0A67-4CD6-9715-B0B9CC95EA0B}" type="pres">
      <dgm:prSet presAssocID="{8939BD64-F102-42DB-B9CC-56BAE2C25F7A}" presName="rootText1" presStyleLbl="node0" presStyleIdx="0" presStyleCnt="1" custLinFactNeighborX="-1735" custLinFactNeighborY="12266">
        <dgm:presLayoutVars>
          <dgm:chPref val="3"/>
        </dgm:presLayoutVars>
      </dgm:prSet>
      <dgm:spPr>
        <a:prstGeom prst="roundRect">
          <a:avLst/>
        </a:prstGeom>
      </dgm:spPr>
    </dgm:pt>
    <dgm:pt modelId="{00ED0DFD-0F18-4B61-B14E-2ED4125DA6AE}" type="pres">
      <dgm:prSet presAssocID="{8939BD64-F102-42DB-B9CC-56BAE2C25F7A}" presName="rootConnector1" presStyleLbl="node1" presStyleIdx="0" presStyleCnt="0"/>
      <dgm:spPr/>
    </dgm:pt>
    <dgm:pt modelId="{CFABC3BE-5DAE-4BD3-B0D7-AC0C76F31EA5}" type="pres">
      <dgm:prSet presAssocID="{8939BD64-F102-42DB-B9CC-56BAE2C25F7A}" presName="hierChild2" presStyleCnt="0"/>
      <dgm:spPr/>
    </dgm:pt>
    <dgm:pt modelId="{0EEA7B12-5E12-4592-A064-04355DE19ABA}" type="pres">
      <dgm:prSet presAssocID="{398D3CA1-FB00-40DC-9E19-45DDF65EF3DF}" presName="Name37" presStyleLbl="parChTrans1D2" presStyleIdx="0" presStyleCnt="2"/>
      <dgm:spPr/>
    </dgm:pt>
    <dgm:pt modelId="{0C04D4FB-D99A-48CA-8A83-AEBE6C0AA065}" type="pres">
      <dgm:prSet presAssocID="{6323F1A0-4DCE-4994-919D-61F75DA29C5D}" presName="hierRoot2" presStyleCnt="0">
        <dgm:presLayoutVars>
          <dgm:hierBranch val="init"/>
        </dgm:presLayoutVars>
      </dgm:prSet>
      <dgm:spPr/>
    </dgm:pt>
    <dgm:pt modelId="{42CAFBDA-9B5B-4746-B84D-DF8DEB9B0459}" type="pres">
      <dgm:prSet presAssocID="{6323F1A0-4DCE-4994-919D-61F75DA29C5D}" presName="rootComposite" presStyleCnt="0"/>
      <dgm:spPr/>
    </dgm:pt>
    <dgm:pt modelId="{1D8E547B-6C2F-46D0-8056-A86CA6154F52}" type="pres">
      <dgm:prSet presAssocID="{6323F1A0-4DCE-4994-919D-61F75DA29C5D}" presName="rootText" presStyleLbl="node2" presStyleIdx="0" presStyleCnt="1" custScaleX="106393" custScaleY="124938" custLinFactNeighborX="-1735" custLinFactNeighborY="7276">
        <dgm:presLayoutVars>
          <dgm:chPref val="3"/>
        </dgm:presLayoutVars>
      </dgm:prSet>
      <dgm:spPr>
        <a:prstGeom prst="roundRect">
          <a:avLst/>
        </a:prstGeom>
      </dgm:spPr>
    </dgm:pt>
    <dgm:pt modelId="{EABC1F8B-6369-4BED-B495-3344D49BCBFF}" type="pres">
      <dgm:prSet presAssocID="{6323F1A0-4DCE-4994-919D-61F75DA29C5D}" presName="rootConnector" presStyleLbl="node2" presStyleIdx="0" presStyleCnt="1"/>
      <dgm:spPr/>
    </dgm:pt>
    <dgm:pt modelId="{3CA96113-1BB5-4E54-B5F8-DFC18C29E065}" type="pres">
      <dgm:prSet presAssocID="{6323F1A0-4DCE-4994-919D-61F75DA29C5D}" presName="hierChild4" presStyleCnt="0"/>
      <dgm:spPr/>
    </dgm:pt>
    <dgm:pt modelId="{C2BF23FE-28D4-4F4C-9F3F-E5BD8B567450}" type="pres">
      <dgm:prSet presAssocID="{6323F1A0-4DCE-4994-919D-61F75DA29C5D}" presName="hierChild5" presStyleCnt="0"/>
      <dgm:spPr/>
    </dgm:pt>
    <dgm:pt modelId="{E7959440-7EE9-440A-BD66-A7438725D166}" type="pres">
      <dgm:prSet presAssocID="{8939BD64-F102-42DB-B9CC-56BAE2C25F7A}" presName="hierChild3" presStyleCnt="0"/>
      <dgm:spPr/>
    </dgm:pt>
    <dgm:pt modelId="{E1D41964-AE62-459F-84BD-DDDADC1E9541}" type="pres">
      <dgm:prSet presAssocID="{CE103C9A-F434-4C2C-BA5B-3D53F83CF879}" presName="Name111" presStyleLbl="parChTrans1D2" presStyleIdx="1" presStyleCnt="2"/>
      <dgm:spPr/>
    </dgm:pt>
    <dgm:pt modelId="{3C73E582-BEAD-44DB-BF1B-B2461DBBC4E5}" type="pres">
      <dgm:prSet presAssocID="{A9333991-53D6-4BAC-A531-66D587BE349D}" presName="hierRoot3" presStyleCnt="0">
        <dgm:presLayoutVars>
          <dgm:hierBranch val="init"/>
        </dgm:presLayoutVars>
      </dgm:prSet>
      <dgm:spPr/>
    </dgm:pt>
    <dgm:pt modelId="{E2C09067-FCC6-4C77-A08C-359357ED2685}" type="pres">
      <dgm:prSet presAssocID="{A9333991-53D6-4BAC-A531-66D587BE349D}" presName="rootComposite3" presStyleCnt="0"/>
      <dgm:spPr/>
    </dgm:pt>
    <dgm:pt modelId="{7EF417E3-2A05-453E-BDAB-38CA038D6C42}" type="pres">
      <dgm:prSet presAssocID="{A9333991-53D6-4BAC-A531-66D587BE349D}" presName="rootText3" presStyleLbl="asst1" presStyleIdx="0" presStyleCnt="1" custScaleX="61134" custScaleY="109162">
        <dgm:presLayoutVars>
          <dgm:chPref val="3"/>
        </dgm:presLayoutVars>
      </dgm:prSet>
      <dgm:spPr>
        <a:prstGeom prst="roundRect">
          <a:avLst/>
        </a:prstGeom>
      </dgm:spPr>
    </dgm:pt>
    <dgm:pt modelId="{2957FE0E-0B3A-4195-877B-73A8D5CAEE3B}" type="pres">
      <dgm:prSet presAssocID="{A9333991-53D6-4BAC-A531-66D587BE349D}" presName="rootConnector3" presStyleLbl="asst1" presStyleIdx="0" presStyleCnt="1"/>
      <dgm:spPr/>
    </dgm:pt>
    <dgm:pt modelId="{A6637094-4B53-4B48-828D-80438BD3E698}" type="pres">
      <dgm:prSet presAssocID="{A9333991-53D6-4BAC-A531-66D587BE349D}" presName="hierChild6" presStyleCnt="0"/>
      <dgm:spPr/>
    </dgm:pt>
    <dgm:pt modelId="{4F90399B-D6AB-466B-9BF1-2AB9C34EF9AA}" type="pres">
      <dgm:prSet presAssocID="{A9333991-53D6-4BAC-A531-66D587BE349D}" presName="hierChild7" presStyleCnt="0"/>
      <dgm:spPr/>
    </dgm:pt>
  </dgm:ptLst>
  <dgm:cxnLst>
    <dgm:cxn modelId="{55DE2B25-52F4-46CC-8435-3BA826A56A32}" type="presOf" srcId="{CE103C9A-F434-4C2C-BA5B-3D53F83CF879}" destId="{E1D41964-AE62-459F-84BD-DDDADC1E9541}" srcOrd="0" destOrd="0" presId="urn:microsoft.com/office/officeart/2005/8/layout/orgChart1"/>
    <dgm:cxn modelId="{D8159B28-5664-4F6D-9E3A-BB7E944DA6D5}" type="presOf" srcId="{398D3CA1-FB00-40DC-9E19-45DDF65EF3DF}" destId="{0EEA7B12-5E12-4592-A064-04355DE19ABA}" srcOrd="0" destOrd="0" presId="urn:microsoft.com/office/officeart/2005/8/layout/orgChart1"/>
    <dgm:cxn modelId="{1B96CF37-6A9D-4A25-87F9-448391D3C68D}" type="presOf" srcId="{6323F1A0-4DCE-4994-919D-61F75DA29C5D}" destId="{EABC1F8B-6369-4BED-B495-3344D49BCBFF}" srcOrd="1" destOrd="0" presId="urn:microsoft.com/office/officeart/2005/8/layout/orgChart1"/>
    <dgm:cxn modelId="{E9DDB941-F383-454D-A844-EFE5364B47D6}" srcId="{87039F3A-75A0-45EE-8D0D-7AB050A5F75A}" destId="{8939BD64-F102-42DB-B9CC-56BAE2C25F7A}" srcOrd="0" destOrd="0" parTransId="{489A6494-7706-4539-9355-F8D623B6A46E}" sibTransId="{F3CC8CD3-4F4A-4DD5-8F7B-9076F88F3C06}"/>
    <dgm:cxn modelId="{156AB442-2B1E-4FA0-8537-0CB1A85EDAAF}" type="presOf" srcId="{A9333991-53D6-4BAC-A531-66D587BE349D}" destId="{2957FE0E-0B3A-4195-877B-73A8D5CAEE3B}" srcOrd="1" destOrd="0" presId="urn:microsoft.com/office/officeart/2005/8/layout/orgChart1"/>
    <dgm:cxn modelId="{07693955-0F82-44F9-8705-63931FE83A41}" type="presOf" srcId="{A9333991-53D6-4BAC-A531-66D587BE349D}" destId="{7EF417E3-2A05-453E-BDAB-38CA038D6C42}" srcOrd="0" destOrd="0" presId="urn:microsoft.com/office/officeart/2005/8/layout/orgChart1"/>
    <dgm:cxn modelId="{8C9F8695-F622-4464-838C-52D41CEC0543}" type="presOf" srcId="{8939BD64-F102-42DB-B9CC-56BAE2C25F7A}" destId="{F49FEEA6-0A67-4CD6-9715-B0B9CC95EA0B}" srcOrd="0" destOrd="0" presId="urn:microsoft.com/office/officeart/2005/8/layout/orgChart1"/>
    <dgm:cxn modelId="{1DBA999D-332C-472D-B0D0-EB05A6050315}" type="presOf" srcId="{8939BD64-F102-42DB-B9CC-56BAE2C25F7A}" destId="{00ED0DFD-0F18-4B61-B14E-2ED4125DA6AE}" srcOrd="1" destOrd="0" presId="urn:microsoft.com/office/officeart/2005/8/layout/orgChart1"/>
    <dgm:cxn modelId="{662F10B5-E9DF-4810-80D0-68BF032F4F5B}" type="presOf" srcId="{87039F3A-75A0-45EE-8D0D-7AB050A5F75A}" destId="{D90BC701-B48C-4D23-8ABC-60B56D3C65F2}" srcOrd="0" destOrd="0" presId="urn:microsoft.com/office/officeart/2005/8/layout/orgChart1"/>
    <dgm:cxn modelId="{5284BAB6-1F10-43F4-BA1B-C11D8D7B2FDD}" type="presOf" srcId="{6323F1A0-4DCE-4994-919D-61F75DA29C5D}" destId="{1D8E547B-6C2F-46D0-8056-A86CA6154F52}" srcOrd="0" destOrd="0" presId="urn:microsoft.com/office/officeart/2005/8/layout/orgChart1"/>
    <dgm:cxn modelId="{1E93B4EA-347A-45C6-8B80-5023D77063CD}" srcId="{8939BD64-F102-42DB-B9CC-56BAE2C25F7A}" destId="{A9333991-53D6-4BAC-A531-66D587BE349D}" srcOrd="0" destOrd="0" parTransId="{CE103C9A-F434-4C2C-BA5B-3D53F83CF879}" sibTransId="{D821F286-6187-40B5-B36C-B1073EDA9A3D}"/>
    <dgm:cxn modelId="{456F4DF3-62B8-47FE-A54C-792C03FD6A67}" srcId="{8939BD64-F102-42DB-B9CC-56BAE2C25F7A}" destId="{6323F1A0-4DCE-4994-919D-61F75DA29C5D}" srcOrd="1" destOrd="0" parTransId="{398D3CA1-FB00-40DC-9E19-45DDF65EF3DF}" sibTransId="{46D46D2C-FFBE-4578-AFD3-FD044E5DDED5}"/>
    <dgm:cxn modelId="{7F0FEE1D-7B91-4E12-9D1F-C6F16371F0B2}" type="presParOf" srcId="{D90BC701-B48C-4D23-8ABC-60B56D3C65F2}" destId="{34578819-8F2A-4641-9757-5D6EAAEE0A92}" srcOrd="0" destOrd="0" presId="urn:microsoft.com/office/officeart/2005/8/layout/orgChart1"/>
    <dgm:cxn modelId="{06BE55F3-6395-436B-A5C5-CE9D3709709C}" type="presParOf" srcId="{34578819-8F2A-4641-9757-5D6EAAEE0A92}" destId="{643DA751-28FF-4550-9386-38D172386B5F}" srcOrd="0" destOrd="0" presId="urn:microsoft.com/office/officeart/2005/8/layout/orgChart1"/>
    <dgm:cxn modelId="{7C96B1B4-3DF4-425D-A705-FDDDD32A1F5B}" type="presParOf" srcId="{643DA751-28FF-4550-9386-38D172386B5F}" destId="{F49FEEA6-0A67-4CD6-9715-B0B9CC95EA0B}" srcOrd="0" destOrd="0" presId="urn:microsoft.com/office/officeart/2005/8/layout/orgChart1"/>
    <dgm:cxn modelId="{637EFFA5-44D3-4943-BCBD-420B371572E2}" type="presParOf" srcId="{643DA751-28FF-4550-9386-38D172386B5F}" destId="{00ED0DFD-0F18-4B61-B14E-2ED4125DA6AE}" srcOrd="1" destOrd="0" presId="urn:microsoft.com/office/officeart/2005/8/layout/orgChart1"/>
    <dgm:cxn modelId="{F84B9D92-9C12-490B-AC08-4CE92D9C4685}" type="presParOf" srcId="{34578819-8F2A-4641-9757-5D6EAAEE0A92}" destId="{CFABC3BE-5DAE-4BD3-B0D7-AC0C76F31EA5}" srcOrd="1" destOrd="0" presId="urn:microsoft.com/office/officeart/2005/8/layout/orgChart1"/>
    <dgm:cxn modelId="{C27D821B-8723-42EB-AF5D-F8F6F0218FD4}" type="presParOf" srcId="{CFABC3BE-5DAE-4BD3-B0D7-AC0C76F31EA5}" destId="{0EEA7B12-5E12-4592-A064-04355DE19ABA}" srcOrd="0" destOrd="0" presId="urn:microsoft.com/office/officeart/2005/8/layout/orgChart1"/>
    <dgm:cxn modelId="{C1E02206-6C22-4B9E-BB57-DA1D62AE03B0}" type="presParOf" srcId="{CFABC3BE-5DAE-4BD3-B0D7-AC0C76F31EA5}" destId="{0C04D4FB-D99A-48CA-8A83-AEBE6C0AA065}" srcOrd="1" destOrd="0" presId="urn:microsoft.com/office/officeart/2005/8/layout/orgChart1"/>
    <dgm:cxn modelId="{AD202AA3-1211-4563-95CD-5061EFEEED20}" type="presParOf" srcId="{0C04D4FB-D99A-48CA-8A83-AEBE6C0AA065}" destId="{42CAFBDA-9B5B-4746-B84D-DF8DEB9B0459}" srcOrd="0" destOrd="0" presId="urn:microsoft.com/office/officeart/2005/8/layout/orgChart1"/>
    <dgm:cxn modelId="{1F01F341-DBE1-4BC6-A258-8B0FE2454DF5}" type="presParOf" srcId="{42CAFBDA-9B5B-4746-B84D-DF8DEB9B0459}" destId="{1D8E547B-6C2F-46D0-8056-A86CA6154F52}" srcOrd="0" destOrd="0" presId="urn:microsoft.com/office/officeart/2005/8/layout/orgChart1"/>
    <dgm:cxn modelId="{87715C76-3816-42BD-A199-215A1825040D}" type="presParOf" srcId="{42CAFBDA-9B5B-4746-B84D-DF8DEB9B0459}" destId="{EABC1F8B-6369-4BED-B495-3344D49BCBFF}" srcOrd="1" destOrd="0" presId="urn:microsoft.com/office/officeart/2005/8/layout/orgChart1"/>
    <dgm:cxn modelId="{424B4317-EF62-4658-B9E1-2594EC9605DA}" type="presParOf" srcId="{0C04D4FB-D99A-48CA-8A83-AEBE6C0AA065}" destId="{3CA96113-1BB5-4E54-B5F8-DFC18C29E065}" srcOrd="1" destOrd="0" presId="urn:microsoft.com/office/officeart/2005/8/layout/orgChart1"/>
    <dgm:cxn modelId="{52D7FB09-ABF9-43A3-8769-DD0312C05ADB}" type="presParOf" srcId="{0C04D4FB-D99A-48CA-8A83-AEBE6C0AA065}" destId="{C2BF23FE-28D4-4F4C-9F3F-E5BD8B567450}" srcOrd="2" destOrd="0" presId="urn:microsoft.com/office/officeart/2005/8/layout/orgChart1"/>
    <dgm:cxn modelId="{B99F910D-4E3A-44BC-9B7D-B12ED79AFA9F}" type="presParOf" srcId="{34578819-8F2A-4641-9757-5D6EAAEE0A92}" destId="{E7959440-7EE9-440A-BD66-A7438725D166}" srcOrd="2" destOrd="0" presId="urn:microsoft.com/office/officeart/2005/8/layout/orgChart1"/>
    <dgm:cxn modelId="{1F6AF433-F650-4D79-BBC3-986D21B929FF}" type="presParOf" srcId="{E7959440-7EE9-440A-BD66-A7438725D166}" destId="{E1D41964-AE62-459F-84BD-DDDADC1E9541}" srcOrd="0" destOrd="0" presId="urn:microsoft.com/office/officeart/2005/8/layout/orgChart1"/>
    <dgm:cxn modelId="{8961A548-42C3-4DF3-AE63-99A9E67E135E}" type="presParOf" srcId="{E7959440-7EE9-440A-BD66-A7438725D166}" destId="{3C73E582-BEAD-44DB-BF1B-B2461DBBC4E5}" srcOrd="1" destOrd="0" presId="urn:microsoft.com/office/officeart/2005/8/layout/orgChart1"/>
    <dgm:cxn modelId="{EED27896-5822-46F0-8C56-0613AA7EE1FA}" type="presParOf" srcId="{3C73E582-BEAD-44DB-BF1B-B2461DBBC4E5}" destId="{E2C09067-FCC6-4C77-A08C-359357ED2685}" srcOrd="0" destOrd="0" presId="urn:microsoft.com/office/officeart/2005/8/layout/orgChart1"/>
    <dgm:cxn modelId="{C100BA49-B0A4-42B8-A7AD-214DC5924D92}" type="presParOf" srcId="{E2C09067-FCC6-4C77-A08C-359357ED2685}" destId="{7EF417E3-2A05-453E-BDAB-38CA038D6C42}" srcOrd="0" destOrd="0" presId="urn:microsoft.com/office/officeart/2005/8/layout/orgChart1"/>
    <dgm:cxn modelId="{8F7CF8D8-D6DB-4B79-96FC-21F07A65A9E9}" type="presParOf" srcId="{E2C09067-FCC6-4C77-A08C-359357ED2685}" destId="{2957FE0E-0B3A-4195-877B-73A8D5CAEE3B}" srcOrd="1" destOrd="0" presId="urn:microsoft.com/office/officeart/2005/8/layout/orgChart1"/>
    <dgm:cxn modelId="{1C2EDB6F-99EB-4209-9F98-72D9F96E86C0}" type="presParOf" srcId="{3C73E582-BEAD-44DB-BF1B-B2461DBBC4E5}" destId="{A6637094-4B53-4B48-828D-80438BD3E698}" srcOrd="1" destOrd="0" presId="urn:microsoft.com/office/officeart/2005/8/layout/orgChart1"/>
    <dgm:cxn modelId="{36B32BC9-3D58-4C0E-B9EB-BCA66F3AC4DD}" type="presParOf" srcId="{3C73E582-BEAD-44DB-BF1B-B2461DBBC4E5}" destId="{4F90399B-D6AB-466B-9BF1-2AB9C34EF9AA}"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D41964-AE62-459F-84BD-DDDADC1E9541}">
      <dsp:nvSpPr>
        <dsp:cNvPr id="0" name=""/>
        <dsp:cNvSpPr/>
      </dsp:nvSpPr>
      <dsp:spPr>
        <a:xfrm>
          <a:off x="1688739" y="1676477"/>
          <a:ext cx="183474" cy="882466"/>
        </a:xfrm>
        <a:custGeom>
          <a:avLst/>
          <a:gdLst/>
          <a:ahLst/>
          <a:cxnLst/>
          <a:rect l="0" t="0" r="0" b="0"/>
          <a:pathLst>
            <a:path>
              <a:moveTo>
                <a:pt x="183474" y="0"/>
              </a:moveTo>
              <a:lnTo>
                <a:pt x="183474" y="882466"/>
              </a:lnTo>
              <a:lnTo>
                <a:pt x="0" y="882466"/>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EA7B12-5E12-4592-A064-04355DE19ABA}">
      <dsp:nvSpPr>
        <dsp:cNvPr id="0" name=""/>
        <dsp:cNvSpPr/>
      </dsp:nvSpPr>
      <dsp:spPr>
        <a:xfrm>
          <a:off x="1826493" y="1676477"/>
          <a:ext cx="91440" cy="1969464"/>
        </a:xfrm>
        <a:custGeom>
          <a:avLst/>
          <a:gdLst/>
          <a:ahLst/>
          <a:cxnLst/>
          <a:rect l="0" t="0" r="0" b="0"/>
          <a:pathLst>
            <a:path>
              <a:moveTo>
                <a:pt x="45720" y="0"/>
              </a:moveTo>
              <a:lnTo>
                <a:pt x="45720" y="1969464"/>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9FEEA6-0A67-4CD6-9715-B0B9CC95EA0B}">
      <dsp:nvSpPr>
        <dsp:cNvPr id="0" name=""/>
        <dsp:cNvSpPr/>
      </dsp:nvSpPr>
      <dsp:spPr>
        <a:xfrm>
          <a:off x="825583" y="629847"/>
          <a:ext cx="2093259" cy="1046629"/>
        </a:xfrm>
        <a:prstGeom prst="roundRect">
          <a:avLst/>
        </a:prstGeom>
        <a:solidFill>
          <a:schemeClr val="accent6"/>
        </a:solidFill>
        <a:ln w="25400" cap="flat" cmpd="sng" algn="ctr">
          <a:solidFill>
            <a:schemeClr val="accent2">
              <a:lumMod val="75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t>127</a:t>
          </a:r>
        </a:p>
        <a:p>
          <a:pPr marL="0" lvl="0" indent="0" algn="ctr" defTabSz="889000">
            <a:lnSpc>
              <a:spcPct val="90000"/>
            </a:lnSpc>
            <a:spcBef>
              <a:spcPct val="0"/>
            </a:spcBef>
            <a:spcAft>
              <a:spcPct val="35000"/>
            </a:spcAft>
            <a:buNone/>
          </a:pPr>
          <a:r>
            <a:rPr lang="en-US" sz="2000" b="1" kern="1200" dirty="0"/>
            <a:t> Operations</a:t>
          </a:r>
          <a:endParaRPr lang="en-NZ" sz="2000" b="1" kern="1200" dirty="0"/>
        </a:p>
      </dsp:txBody>
      <dsp:txXfrm>
        <a:off x="876675" y="680939"/>
        <a:ext cx="1991075" cy="944445"/>
      </dsp:txXfrm>
    </dsp:sp>
    <dsp:sp modelId="{1D8E547B-6C2F-46D0-8056-A86CA6154F52}">
      <dsp:nvSpPr>
        <dsp:cNvPr id="0" name=""/>
        <dsp:cNvSpPr/>
      </dsp:nvSpPr>
      <dsp:spPr>
        <a:xfrm>
          <a:off x="758672" y="3645942"/>
          <a:ext cx="2227082" cy="1307638"/>
        </a:xfrm>
        <a:prstGeom prst="roundRect">
          <a:avLst/>
        </a:prstGeom>
        <a:solidFill>
          <a:schemeClr val="accent6"/>
        </a:solidFill>
        <a:ln w="25400" cap="flat" cmpd="sng" algn="ctr">
          <a:solidFill>
            <a:schemeClr val="accent2">
              <a:lumMod val="75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100 </a:t>
          </a:r>
        </a:p>
        <a:p>
          <a:pPr marL="0" lvl="0" indent="0" algn="ctr" defTabSz="800100">
            <a:lnSpc>
              <a:spcPct val="90000"/>
            </a:lnSpc>
            <a:spcBef>
              <a:spcPct val="0"/>
            </a:spcBef>
            <a:spcAft>
              <a:spcPct val="35000"/>
            </a:spcAft>
            <a:buNone/>
          </a:pPr>
          <a:r>
            <a:rPr lang="en-US" sz="1800" b="1" kern="1200" dirty="0"/>
            <a:t>CRS with HIPEC Surgeries</a:t>
          </a:r>
        </a:p>
        <a:p>
          <a:pPr marL="0" lvl="0" indent="0" algn="ctr" defTabSz="800100">
            <a:lnSpc>
              <a:spcPct val="90000"/>
            </a:lnSpc>
            <a:spcBef>
              <a:spcPct val="0"/>
            </a:spcBef>
            <a:spcAft>
              <a:spcPct val="35000"/>
            </a:spcAft>
            <a:buNone/>
          </a:pPr>
          <a:r>
            <a:rPr lang="en-US" sz="1800" b="1" kern="1200" dirty="0"/>
            <a:t>(92 patients)</a:t>
          </a:r>
          <a:endParaRPr lang="en-NZ" sz="1800" b="1" kern="1200" dirty="0"/>
        </a:p>
      </dsp:txBody>
      <dsp:txXfrm>
        <a:off x="822506" y="3709776"/>
        <a:ext cx="2099414" cy="1179970"/>
      </dsp:txXfrm>
    </dsp:sp>
    <dsp:sp modelId="{7EF417E3-2A05-453E-BDAB-38CA038D6C42}">
      <dsp:nvSpPr>
        <dsp:cNvPr id="0" name=""/>
        <dsp:cNvSpPr/>
      </dsp:nvSpPr>
      <dsp:spPr>
        <a:xfrm>
          <a:off x="409046" y="1987682"/>
          <a:ext cx="1279693" cy="1142522"/>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27 </a:t>
          </a:r>
        </a:p>
        <a:p>
          <a:pPr marL="0" lvl="0" indent="0" algn="ctr" defTabSz="800100">
            <a:lnSpc>
              <a:spcPct val="90000"/>
            </a:lnSpc>
            <a:spcBef>
              <a:spcPct val="0"/>
            </a:spcBef>
            <a:spcAft>
              <a:spcPct val="35000"/>
            </a:spcAft>
            <a:buNone/>
          </a:pPr>
          <a:r>
            <a:rPr lang="en-US" sz="1800" b="1" kern="1200" dirty="0"/>
            <a:t>Palliative </a:t>
          </a:r>
          <a:r>
            <a:rPr lang="en-US" sz="1800" b="1" kern="1200" dirty="0" err="1"/>
            <a:t>Debulking</a:t>
          </a:r>
          <a:r>
            <a:rPr lang="en-US" sz="1800" b="1" kern="1200" dirty="0"/>
            <a:t> </a:t>
          </a:r>
          <a:endParaRPr lang="en-NZ" sz="1800" b="1" kern="1200" dirty="0"/>
        </a:p>
      </dsp:txBody>
      <dsp:txXfrm>
        <a:off x="464819" y="2043455"/>
        <a:ext cx="1168147" cy="103097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B27F64-FD03-49AE-B3D7-1C0893D92A73}" type="datetimeFigureOut">
              <a:rPr lang="en-NZ" smtClean="0"/>
              <a:t>11/06/2020</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2F7A65-7B3E-4A9C-B7B9-CAB14B6AA653}" type="slidenum">
              <a:rPr lang="en-NZ" smtClean="0"/>
              <a:t>‹#›</a:t>
            </a:fld>
            <a:endParaRPr lang="en-NZ"/>
          </a:p>
        </p:txBody>
      </p:sp>
    </p:spTree>
    <p:extLst>
      <p:ext uri="{BB962C8B-B14F-4D97-AF65-F5344CB8AC3E}">
        <p14:creationId xmlns:p14="http://schemas.microsoft.com/office/powerpoint/2010/main" val="1977424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(My name is Mosese Karalus and my presentation is an evaluation of long term outcomes following </a:t>
            </a:r>
            <a:r>
              <a:rPr lang="en-US" baseline="0" dirty="0" err="1"/>
              <a:t>cytoreductive</a:t>
            </a:r>
            <a:r>
              <a:rPr lang="en-US" baseline="0" dirty="0"/>
              <a:t> surgery and heated intraperitoneal chemotherapy)</a:t>
            </a:r>
          </a:p>
          <a:p>
            <a:endParaRPr lang="en-US" baseline="0" dirty="0"/>
          </a:p>
          <a:p>
            <a:r>
              <a:rPr lang="en-US" baseline="0" dirty="0"/>
              <a:t>Imagine you’re in a surgeons office, they’ve found a cancer and it’s spread around your abdomen. They say it’s incurable. </a:t>
            </a:r>
          </a:p>
          <a:p>
            <a:r>
              <a:rPr lang="en-US" baseline="0" dirty="0"/>
              <a:t>Not so long ago, this was the experience of patients with peritoneal surface malignancy. </a:t>
            </a:r>
          </a:p>
          <a:p>
            <a:endParaRPr lang="en-US" baseline="0" dirty="0"/>
          </a:p>
        </p:txBody>
      </p:sp>
      <p:sp>
        <p:nvSpPr>
          <p:cNvPr id="4" name="Slide Number Placeholder 3"/>
          <p:cNvSpPr>
            <a:spLocks noGrp="1"/>
          </p:cNvSpPr>
          <p:nvPr>
            <p:ph type="sldNum" sz="quarter" idx="10"/>
          </p:nvPr>
        </p:nvSpPr>
        <p:spPr/>
        <p:txBody>
          <a:bodyPr/>
          <a:lstStyle/>
          <a:p>
            <a:fld id="{4F2F7A65-7B3E-4A9C-B7B9-CAB14B6AA653}" type="slidenum">
              <a:rPr lang="en-NZ" smtClean="0"/>
              <a:t>1</a:t>
            </a:fld>
            <a:endParaRPr lang="en-NZ"/>
          </a:p>
        </p:txBody>
      </p:sp>
    </p:spTree>
    <p:extLst>
      <p:ext uri="{BB962C8B-B14F-4D97-AF65-F5344CB8AC3E}">
        <p14:creationId xmlns:p14="http://schemas.microsoft.com/office/powerpoint/2010/main" val="7755053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Our histologists have kindly reviewed and reclassified all of our pseudomyxoma samples based on the amount of cellular atypia present, according to PSOGI collaboration </a:t>
            </a:r>
            <a:r>
              <a:rPr lang="en-US" baseline="0" dirty="0" err="1"/>
              <a:t>classication</a:t>
            </a:r>
            <a:r>
              <a:rPr lang="en-US" baseline="0" dirty="0"/>
              <a:t>. </a:t>
            </a:r>
          </a:p>
          <a:p>
            <a:r>
              <a:rPr lang="en-US" baseline="0" dirty="0"/>
              <a:t>- These are arranged in order of increasing atypia down the slide. </a:t>
            </a:r>
          </a:p>
          <a:p>
            <a:r>
              <a:rPr lang="en-US" baseline="0" dirty="0"/>
              <a:t>- Importantly, Low grade mucinous carcinoma peritonei is synonymous, was known as disseminated peritoneal </a:t>
            </a:r>
            <a:r>
              <a:rPr lang="en-US" baseline="0" dirty="0" err="1"/>
              <a:t>adenomucinosis</a:t>
            </a:r>
            <a:r>
              <a:rPr lang="en-US" baseline="0" dirty="0"/>
              <a:t> or DPAM </a:t>
            </a:r>
          </a:p>
          <a:p>
            <a:r>
              <a:rPr lang="en-US" baseline="0" dirty="0"/>
              <a:t>-And high grade was previously peritoneal mucinous </a:t>
            </a:r>
            <a:r>
              <a:rPr lang="en-US" baseline="0" dirty="0" err="1"/>
              <a:t>carcinomatosis</a:t>
            </a:r>
            <a:r>
              <a:rPr lang="en-US" baseline="0" dirty="0"/>
              <a:t> or PMCA </a:t>
            </a:r>
          </a:p>
          <a:p>
            <a:endParaRPr lang="en-US" baseline="0" dirty="0"/>
          </a:p>
          <a:p>
            <a:r>
              <a:rPr lang="en-US" baseline="0" dirty="0"/>
              <a:t>-Our cohort was predominantly low grade, but, had a high number of patients with signet ring cells present.</a:t>
            </a:r>
          </a:p>
          <a:p>
            <a:r>
              <a:rPr lang="en-US" baseline="0" dirty="0"/>
              <a:t>-1 </a:t>
            </a:r>
            <a:r>
              <a:rPr lang="en-US" baseline="0" dirty="0" err="1"/>
              <a:t>pt</a:t>
            </a:r>
            <a:r>
              <a:rPr lang="en-US" baseline="0" dirty="0"/>
              <a:t> had histology missing and so had </a:t>
            </a:r>
          </a:p>
          <a:p>
            <a:endParaRPr lang="en-US" baseline="0" dirty="0"/>
          </a:p>
          <a:p>
            <a:r>
              <a:rPr lang="en-US" baseline="0" dirty="0"/>
              <a:t>Questions: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err="1"/>
              <a:t>Subclassifications</a:t>
            </a:r>
            <a:r>
              <a:rPr lang="en-US" baseline="0" dirty="0"/>
              <a:t> were identified as it was noted that certain groups, those with high grade atypia with or without signet ring cells present had higher mortality rates after operation. </a:t>
            </a:r>
          </a:p>
          <a:p>
            <a:endParaRPr lang="en-US" baseline="0" dirty="0"/>
          </a:p>
          <a:p>
            <a:r>
              <a:rPr lang="en-US" baseline="0" dirty="0"/>
              <a:t>There have been numerous class schemes described, the most common being AJCC and WHO, however, their use is varied. </a:t>
            </a:r>
          </a:p>
          <a:p>
            <a:r>
              <a:rPr lang="en-US" baseline="0" dirty="0"/>
              <a:t>PSOGI developed this as a means to form a common language, and </a:t>
            </a:r>
          </a:p>
          <a:p>
            <a:r>
              <a:rPr lang="en-US" baseline="0" dirty="0"/>
              <a:t> </a:t>
            </a:r>
          </a:p>
          <a:p>
            <a:r>
              <a:rPr lang="en-US" baseline="0" dirty="0"/>
              <a:t>The most </a:t>
            </a:r>
            <a:r>
              <a:rPr lang="en-US" baseline="0" dirty="0" err="1"/>
              <a:t>comm</a:t>
            </a:r>
            <a:r>
              <a:rPr lang="en-US" baseline="0" dirty="0"/>
              <a:t> </a:t>
            </a:r>
            <a:r>
              <a:rPr lang="en-US" baseline="0" dirty="0" err="1"/>
              <a:t>recognised</a:t>
            </a:r>
            <a:r>
              <a:rPr lang="en-US" baseline="0" dirty="0"/>
              <a:t> des low and high grade as DPAM and </a:t>
            </a:r>
            <a:r>
              <a:rPr lang="en-US" baseline="0" dirty="0" err="1"/>
              <a:t>sss</a:t>
            </a:r>
            <a:r>
              <a:rPr lang="en-US" baseline="0" dirty="0"/>
              <a:t> </a:t>
            </a:r>
          </a:p>
          <a:p>
            <a:r>
              <a:rPr lang="en-US" baseline="0" dirty="0"/>
              <a:t>Either the AJCC or the WHO classic </a:t>
            </a:r>
          </a:p>
          <a:p>
            <a:r>
              <a:rPr lang="en-US" baseline="0" dirty="0"/>
              <a:t>But, PSOGI is emerging as the </a:t>
            </a:r>
            <a:r>
              <a:rPr lang="en-US" baseline="0" dirty="0" err="1"/>
              <a:t>perit</a:t>
            </a:r>
            <a:r>
              <a:rPr lang="en-US" baseline="0" dirty="0"/>
              <a:t>. Mal. Group, so this is the class. System </a:t>
            </a:r>
          </a:p>
          <a:p>
            <a:endParaRPr lang="en-NZ" baseline="0" dirty="0"/>
          </a:p>
          <a:p>
            <a:endParaRPr lang="en-NZ" baseline="0" dirty="0"/>
          </a:p>
          <a:p>
            <a:r>
              <a:rPr lang="en-NZ" baseline="0" dirty="0" err="1"/>
              <a:t>Nb</a:t>
            </a:r>
            <a:r>
              <a:rPr lang="en-NZ" baseline="0" dirty="0"/>
              <a:t> proportion of PMP </a:t>
            </a:r>
          </a:p>
          <a:p>
            <a:r>
              <a:rPr lang="en-NZ" baseline="0" dirty="0" err="1"/>
              <a:t>Iversen</a:t>
            </a:r>
            <a:r>
              <a:rPr lang="en-NZ" baseline="0" dirty="0"/>
              <a:t> et al HGMCP- 13.8%  </a:t>
            </a:r>
            <a:endParaRPr lang="en-NZ" dirty="0"/>
          </a:p>
          <a:p>
            <a:endParaRPr lang="en-US" baseline="0" dirty="0"/>
          </a:p>
          <a:p>
            <a:endParaRPr lang="en-US" baseline="0" dirty="0"/>
          </a:p>
          <a:p>
            <a:r>
              <a:rPr lang="en-US" baseline="0" dirty="0"/>
              <a:t>Peritoneal Surface Oncology International or PSOGI is a collaborative of world renowned experts in the treatment of peritoneal surface malignancy, chaired by Paul </a:t>
            </a:r>
            <a:r>
              <a:rPr lang="en-US" baseline="0" dirty="0" err="1"/>
              <a:t>Sugarbaker</a:t>
            </a:r>
            <a:r>
              <a:rPr lang="en-US" baseline="0" dirty="0"/>
              <a:t> himself. </a:t>
            </a:r>
          </a:p>
          <a:p>
            <a:r>
              <a:rPr lang="en-US" baseline="0" dirty="0"/>
              <a:t>These </a:t>
            </a:r>
            <a:r>
              <a:rPr lang="en-US" baseline="0" dirty="0" err="1"/>
              <a:t>categorise</a:t>
            </a:r>
            <a:r>
              <a:rPr lang="en-US" baseline="0" dirty="0"/>
              <a:t> patients with pseudomyxoma into groups based on the degree of cellular atypia within the sample. Low grade being synonymous with previous nomenclature of disseminated peritoneal </a:t>
            </a:r>
            <a:r>
              <a:rPr lang="en-US" baseline="0" dirty="0" err="1"/>
              <a:t>adenomucinosis</a:t>
            </a:r>
            <a:r>
              <a:rPr lang="en-US" baseline="0" dirty="0"/>
              <a:t>; and high grade being synonymous with peritoneal mucinous </a:t>
            </a:r>
            <a:r>
              <a:rPr lang="en-US" baseline="0" dirty="0" err="1"/>
              <a:t>carcinomatosis</a:t>
            </a:r>
            <a:r>
              <a:rPr lang="en-US" baseline="0" dirty="0"/>
              <a:t>. The presence of signet ring cells in previous series was associated with significantly worse out comes hence the further classification of these patients into their own subgroup.</a:t>
            </a:r>
            <a:endParaRPr lang="en-NZ" dirty="0"/>
          </a:p>
          <a:p>
            <a:endParaRPr lang="en-NZ" dirty="0"/>
          </a:p>
          <a:p>
            <a:r>
              <a:rPr lang="en-NZ" dirty="0"/>
              <a:t>1 </a:t>
            </a:r>
            <a:r>
              <a:rPr lang="en-NZ" dirty="0" err="1"/>
              <a:t>pt</a:t>
            </a:r>
            <a:r>
              <a:rPr lang="en-NZ" dirty="0"/>
              <a:t> specimen</a:t>
            </a:r>
            <a:r>
              <a:rPr lang="en-NZ" baseline="0" dirty="0"/>
              <a:t> excluded as histological review found </a:t>
            </a:r>
            <a:r>
              <a:rPr lang="en-NZ" baseline="0" dirty="0" err="1"/>
              <a:t>appendiceal</a:t>
            </a:r>
            <a:r>
              <a:rPr lang="en-NZ" baseline="0" dirty="0"/>
              <a:t> adenocarcinoma without mucin</a:t>
            </a:r>
          </a:p>
          <a:p>
            <a:endParaRPr lang="en-NZ" baseline="0" dirty="0"/>
          </a:p>
          <a:p>
            <a:endParaRPr lang="en-NZ" baseline="0" dirty="0"/>
          </a:p>
        </p:txBody>
      </p:sp>
      <p:sp>
        <p:nvSpPr>
          <p:cNvPr id="4" name="Slide Number Placeholder 3"/>
          <p:cNvSpPr>
            <a:spLocks noGrp="1"/>
          </p:cNvSpPr>
          <p:nvPr>
            <p:ph type="sldNum" sz="quarter" idx="10"/>
          </p:nvPr>
        </p:nvSpPr>
        <p:spPr/>
        <p:txBody>
          <a:bodyPr/>
          <a:lstStyle/>
          <a:p>
            <a:fld id="{4F2F7A65-7B3E-4A9C-B7B9-CAB14B6AA653}" type="slidenum">
              <a:rPr lang="en-NZ" smtClean="0"/>
              <a:t>10</a:t>
            </a:fld>
            <a:endParaRPr lang="en-NZ"/>
          </a:p>
        </p:txBody>
      </p:sp>
    </p:spTree>
    <p:extLst>
      <p:ext uri="{BB962C8B-B14F-4D97-AF65-F5344CB8AC3E}">
        <p14:creationId xmlns:p14="http://schemas.microsoft.com/office/powerpoint/2010/main" val="12928542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table represents the number</a:t>
            </a:r>
            <a:r>
              <a:rPr lang="en-US" baseline="0" dirty="0"/>
              <a:t> of complications according to </a:t>
            </a:r>
            <a:r>
              <a:rPr lang="en-US" baseline="0" dirty="0" err="1"/>
              <a:t>Clavien-Dindo</a:t>
            </a:r>
            <a:r>
              <a:rPr lang="en-US" baseline="0" dirty="0"/>
              <a:t> Classification </a:t>
            </a:r>
            <a:endParaRPr lang="en-NZ" dirty="0"/>
          </a:p>
          <a:p>
            <a:r>
              <a:rPr lang="en-US" dirty="0"/>
              <a:t>-61% of our patients</a:t>
            </a:r>
            <a:r>
              <a:rPr lang="en-US" baseline="0" dirty="0"/>
              <a:t> experienced 1 or more complications </a:t>
            </a:r>
          </a:p>
          <a:p>
            <a:r>
              <a:rPr lang="en-US" baseline="0" dirty="0"/>
              <a:t>-The major complication rate was 31%, where one study suggests a rate of 24%</a:t>
            </a:r>
          </a:p>
          <a:p>
            <a:r>
              <a:rPr lang="en-US" baseline="0" dirty="0"/>
              <a:t>-5 patients required ICU admissions; </a:t>
            </a:r>
          </a:p>
          <a:p>
            <a:r>
              <a:rPr lang="en-US" baseline="0" dirty="0"/>
              <a:t>     -4 for single organ support </a:t>
            </a:r>
          </a:p>
          <a:p>
            <a:r>
              <a:rPr lang="en-US" baseline="0" dirty="0"/>
              <a:t>     -1 for </a:t>
            </a:r>
            <a:r>
              <a:rPr lang="en-US" baseline="0" dirty="0" err="1"/>
              <a:t>multiorgan</a:t>
            </a:r>
            <a:r>
              <a:rPr lang="en-US" baseline="0" dirty="0"/>
              <a:t> support </a:t>
            </a:r>
          </a:p>
          <a:p>
            <a:r>
              <a:rPr lang="en-US" baseline="0" dirty="0"/>
              <a:t>-We also had one perioperative mortality from early recurrence of a small cell neuroendocrine </a:t>
            </a:r>
            <a:r>
              <a:rPr lang="en-US" baseline="0" dirty="0" err="1"/>
              <a:t>tumour</a:t>
            </a:r>
            <a:r>
              <a:rPr lang="en-US" baseline="0" dirty="0"/>
              <a:t>. </a:t>
            </a:r>
          </a:p>
          <a:p>
            <a:endParaRPr lang="en-US" baseline="0" dirty="0"/>
          </a:p>
          <a:p>
            <a:r>
              <a:rPr lang="en-US" baseline="0" dirty="0"/>
              <a:t>Grade 4a: </a:t>
            </a:r>
          </a:p>
          <a:p>
            <a:r>
              <a:rPr lang="en-US" baseline="0" dirty="0"/>
              <a:t>2 for Post-operative hypotension- 1  &amp; 2 day admission for </a:t>
            </a:r>
            <a:r>
              <a:rPr lang="en-US" baseline="0" dirty="0" err="1"/>
              <a:t>pressors</a:t>
            </a:r>
            <a:r>
              <a:rPr lang="en-US" baseline="0" dirty="0"/>
              <a:t>. </a:t>
            </a:r>
          </a:p>
          <a:p>
            <a:r>
              <a:rPr lang="en-US" baseline="0" dirty="0"/>
              <a:t>1 for failed </a:t>
            </a:r>
            <a:r>
              <a:rPr lang="en-US" baseline="0" dirty="0" err="1"/>
              <a:t>extubation</a:t>
            </a:r>
            <a:r>
              <a:rPr lang="en-US" baseline="0" dirty="0"/>
              <a:t> from laryngeal </a:t>
            </a:r>
            <a:r>
              <a:rPr lang="en-US" baseline="0" dirty="0" err="1"/>
              <a:t>oedema</a:t>
            </a:r>
            <a:r>
              <a:rPr lang="en-US" baseline="0" dirty="0"/>
              <a:t> </a:t>
            </a:r>
          </a:p>
          <a:p>
            <a:r>
              <a:rPr lang="en-US" baseline="0" dirty="0"/>
              <a:t>1 patient for cardiac arrest; </a:t>
            </a:r>
          </a:p>
          <a:p>
            <a:endParaRPr lang="en-US" baseline="0" dirty="0"/>
          </a:p>
          <a:p>
            <a:r>
              <a:rPr lang="en-US" baseline="0" dirty="0"/>
              <a:t>Grade 4b:  </a:t>
            </a:r>
          </a:p>
          <a:p>
            <a:r>
              <a:rPr lang="en-US" baseline="0" dirty="0"/>
              <a:t>1 patient for T2RF requiring intubation and pressor support</a:t>
            </a:r>
          </a:p>
          <a:p>
            <a:endParaRPr lang="en-US" baseline="0" dirty="0"/>
          </a:p>
          <a:p>
            <a:endParaRPr lang="en-US" baseline="0" dirty="0"/>
          </a:p>
          <a:p>
            <a:endParaRPr lang="en-US" baseline="0" dirty="0"/>
          </a:p>
          <a:p>
            <a:r>
              <a:rPr lang="en-US" baseline="0" dirty="0"/>
              <a:t>Question: why greater complication rates: </a:t>
            </a:r>
          </a:p>
          <a:p>
            <a:r>
              <a:rPr lang="en-US" baseline="0" dirty="0"/>
              <a:t>Our data includes only curative cases; in most studies they present complications inclusive of their palliative cases.</a:t>
            </a:r>
          </a:p>
          <a:p>
            <a:r>
              <a:rPr lang="en-US" baseline="0" dirty="0"/>
              <a:t>The assumption is that, given </a:t>
            </a:r>
            <a:r>
              <a:rPr lang="en-US" baseline="0" dirty="0" err="1"/>
              <a:t>tumour</a:t>
            </a:r>
            <a:r>
              <a:rPr lang="en-US" baseline="0" dirty="0"/>
              <a:t> burden is overwhelming, the amount of resection is less, operative time is shorter, hence </a:t>
            </a:r>
            <a:r>
              <a:rPr lang="en-US" baseline="0" dirty="0" err="1"/>
              <a:t>theyre</a:t>
            </a:r>
            <a:r>
              <a:rPr lang="en-US" baseline="0" dirty="0"/>
              <a:t> less likely to experience major complications.  </a:t>
            </a:r>
          </a:p>
          <a:p>
            <a:r>
              <a:rPr lang="en-US" baseline="0" dirty="0"/>
              <a:t>We have not formally looked into this but would be good to put a figure to this. </a:t>
            </a:r>
          </a:p>
          <a:p>
            <a:endParaRPr lang="en-US" baseline="0" dirty="0"/>
          </a:p>
          <a:p>
            <a:r>
              <a:rPr lang="en-US" baseline="0" dirty="0"/>
              <a:t>Question: what occurred in the patient with mortality </a:t>
            </a:r>
          </a:p>
          <a:p>
            <a:r>
              <a:rPr lang="en-US" baseline="0" dirty="0"/>
              <a:t>F 70 years, ADHB, dx 2010,  operation 22 days post-diagnosis, prev. dx lap and TAH. </a:t>
            </a:r>
          </a:p>
          <a:p>
            <a:r>
              <a:rPr lang="en-US" baseline="0" dirty="0"/>
              <a:t>Lymph node metastases present  </a:t>
            </a:r>
          </a:p>
          <a:p>
            <a:r>
              <a:rPr lang="en-US" baseline="0" dirty="0"/>
              <a:t>PCI 33. CCR at time of surgery of 0. operation 8 hours. 4 RBC units used. </a:t>
            </a:r>
          </a:p>
          <a:p>
            <a:r>
              <a:rPr lang="en-US" baseline="0" dirty="0"/>
              <a:t>Total colectomy, </a:t>
            </a:r>
            <a:r>
              <a:rPr lang="en-US" baseline="0" dirty="0" err="1"/>
              <a:t>splenctomy</a:t>
            </a:r>
            <a:r>
              <a:rPr lang="en-US" baseline="0" dirty="0"/>
              <a:t>, </a:t>
            </a:r>
            <a:r>
              <a:rPr lang="en-US" baseline="0" dirty="0" err="1"/>
              <a:t>oopherectomy</a:t>
            </a:r>
            <a:r>
              <a:rPr lang="en-US" baseline="0" dirty="0"/>
              <a:t>  </a:t>
            </a:r>
          </a:p>
          <a:p>
            <a:r>
              <a:rPr lang="en-US" baseline="0" dirty="0" err="1"/>
              <a:t>Presacral</a:t>
            </a:r>
            <a:r>
              <a:rPr lang="en-US" baseline="0" dirty="0"/>
              <a:t> collection on CT day 12 had percutaneous drain placed, poor progress NGT for feeding, day 18 intractable pain and nausea proceeded to CT showing recurrence at port sites, intraperitoneal and retroperitoneal deposits. Palliated. </a:t>
            </a:r>
            <a:endParaRPr lang="en-NZ" baseline="0" dirty="0"/>
          </a:p>
          <a:p>
            <a:r>
              <a:rPr lang="en-US" baseline="0" dirty="0"/>
              <a:t>LOS 28 days </a:t>
            </a:r>
          </a:p>
          <a:p>
            <a:endParaRPr lang="en-NZ" baseline="0" dirty="0"/>
          </a:p>
          <a:p>
            <a:r>
              <a:rPr lang="en-NZ" baseline="0" dirty="0"/>
              <a:t>In </a:t>
            </a:r>
            <a:r>
              <a:rPr lang="en-NZ" baseline="0" dirty="0" err="1"/>
              <a:t>chua</a:t>
            </a:r>
            <a:r>
              <a:rPr lang="en-NZ" baseline="0" dirty="0"/>
              <a:t> et al no mention about whether this represents the worst complication; 547 had a major </a:t>
            </a:r>
            <a:r>
              <a:rPr lang="en-NZ" baseline="0" dirty="0" err="1"/>
              <a:t>compl</a:t>
            </a:r>
            <a:r>
              <a:rPr lang="en-NZ" baseline="0" dirty="0"/>
              <a:t>; </a:t>
            </a:r>
            <a:r>
              <a:rPr lang="en-NZ" baseline="0" dirty="0" err="1"/>
              <a:t>ofwhich</a:t>
            </a:r>
            <a:r>
              <a:rPr lang="en-NZ" baseline="0" dirty="0"/>
              <a:t> 283 (12% of the study population) had grade 3, 221( 10% of the total study </a:t>
            </a:r>
            <a:r>
              <a:rPr lang="en-NZ" baseline="0" dirty="0" err="1"/>
              <a:t>popn</a:t>
            </a:r>
            <a:r>
              <a:rPr lang="en-NZ" baseline="0" dirty="0"/>
              <a:t>.) had grade 4 </a:t>
            </a:r>
          </a:p>
          <a:p>
            <a:r>
              <a:rPr lang="en-NZ" baseline="0" dirty="0"/>
              <a:t>Need to mention that the follow up time includes stay at other DHBs</a:t>
            </a:r>
          </a:p>
        </p:txBody>
      </p:sp>
      <p:sp>
        <p:nvSpPr>
          <p:cNvPr id="4" name="Slide Number Placeholder 3"/>
          <p:cNvSpPr>
            <a:spLocks noGrp="1"/>
          </p:cNvSpPr>
          <p:nvPr>
            <p:ph type="sldNum" sz="quarter" idx="10"/>
          </p:nvPr>
        </p:nvSpPr>
        <p:spPr/>
        <p:txBody>
          <a:bodyPr/>
          <a:lstStyle/>
          <a:p>
            <a:fld id="{4F2F7A65-7B3E-4A9C-B7B9-CAB14B6AA653}" type="slidenum">
              <a:rPr lang="en-NZ" smtClean="0"/>
              <a:t>11</a:t>
            </a:fld>
            <a:endParaRPr lang="en-NZ"/>
          </a:p>
        </p:txBody>
      </p:sp>
    </p:spTree>
    <p:extLst>
      <p:ext uri="{BB962C8B-B14F-4D97-AF65-F5344CB8AC3E}">
        <p14:creationId xmlns:p14="http://schemas.microsoft.com/office/powerpoint/2010/main" val="2242716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a:t>
            </a:r>
            <a:r>
              <a:rPr lang="en-US" baseline="0" dirty="0"/>
              <a:t> a graph represents trends in major complications over time, compared with the operative case load per year</a:t>
            </a:r>
          </a:p>
          <a:p>
            <a:r>
              <a:rPr lang="en-US" baseline="0" dirty="0"/>
              <a:t>It demonstrates: </a:t>
            </a:r>
          </a:p>
          <a:p>
            <a:pPr marL="171450" indent="-171450">
              <a:buFontTx/>
              <a:buChar char="-"/>
            </a:pPr>
            <a:r>
              <a:rPr lang="en-US" baseline="0" dirty="0"/>
              <a:t>An operative/ post-operative learning curve associated with establishment in the realm of years  </a:t>
            </a:r>
          </a:p>
          <a:p>
            <a:pPr marL="171450" indent="-171450">
              <a:buFontTx/>
              <a:buChar char="-"/>
            </a:pPr>
            <a:r>
              <a:rPr lang="en-US" baseline="0" dirty="0"/>
              <a:t>Improvement in major complications associated with both time and increasing operating volumes </a:t>
            </a:r>
            <a:endParaRPr lang="en-NZ" baseline="0" dirty="0"/>
          </a:p>
          <a:p>
            <a:pPr marL="171450" indent="-171450">
              <a:buFontTx/>
              <a:buChar char="-"/>
            </a:pPr>
            <a:endParaRPr lang="en-US" baseline="0" dirty="0"/>
          </a:p>
          <a:p>
            <a:pPr marL="0" indent="0">
              <a:buFontTx/>
              <a:buNone/>
            </a:pPr>
            <a:endParaRPr lang="en-NZ" dirty="0"/>
          </a:p>
        </p:txBody>
      </p:sp>
      <p:sp>
        <p:nvSpPr>
          <p:cNvPr id="4" name="Slide Number Placeholder 3"/>
          <p:cNvSpPr>
            <a:spLocks noGrp="1"/>
          </p:cNvSpPr>
          <p:nvPr>
            <p:ph type="sldNum" sz="quarter" idx="10"/>
          </p:nvPr>
        </p:nvSpPr>
        <p:spPr/>
        <p:txBody>
          <a:bodyPr/>
          <a:lstStyle/>
          <a:p>
            <a:fld id="{4F2F7A65-7B3E-4A9C-B7B9-CAB14B6AA653}" type="slidenum">
              <a:rPr lang="en-NZ" smtClean="0"/>
              <a:t>12</a:t>
            </a:fld>
            <a:endParaRPr lang="en-NZ" dirty="0"/>
          </a:p>
        </p:txBody>
      </p:sp>
    </p:spTree>
    <p:extLst>
      <p:ext uri="{BB962C8B-B14F-4D97-AF65-F5344CB8AC3E}">
        <p14:creationId xmlns:p14="http://schemas.microsoft.com/office/powerpoint/2010/main" val="3653292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a:t>
            </a:r>
            <a:r>
              <a:rPr lang="en-US" baseline="0" dirty="0"/>
              <a:t> average length of stay was 16 days, SD was also 16 days.</a:t>
            </a:r>
          </a:p>
          <a:p>
            <a:r>
              <a:rPr lang="en-US" baseline="0" dirty="0"/>
              <a:t>-It is the expectation that these patients stay in our HDU post-operatively in either hospital, for at least 2 days, however some patients require more intensive nursing input given the nature of the surgery so stay longer </a:t>
            </a:r>
          </a:p>
          <a:p>
            <a:endParaRPr lang="en-US" baseline="0" dirty="0"/>
          </a:p>
          <a:p>
            <a:r>
              <a:rPr lang="en-US" baseline="0" dirty="0"/>
              <a:t>-Previously it was protocol for our patients to be admitted to ICU, this is routine for other </a:t>
            </a:r>
            <a:r>
              <a:rPr lang="en-US" baseline="0" dirty="0" err="1"/>
              <a:t>peritonectomy</a:t>
            </a:r>
            <a:r>
              <a:rPr lang="en-US" baseline="0" dirty="0"/>
              <a:t> </a:t>
            </a:r>
            <a:r>
              <a:rPr lang="en-US" baseline="0" dirty="0" err="1"/>
              <a:t>centres</a:t>
            </a:r>
            <a:r>
              <a:rPr lang="en-US" baseline="0" dirty="0"/>
              <a:t> like </a:t>
            </a:r>
            <a:r>
              <a:rPr lang="en-US" baseline="0" dirty="0" err="1"/>
              <a:t>basingstoke</a:t>
            </a:r>
            <a:r>
              <a:rPr lang="en-US" baseline="0" dirty="0"/>
              <a:t> and the DA, hence does not accurately reflect the requirement for ICU intervention; </a:t>
            </a:r>
          </a:p>
          <a:p>
            <a:endParaRPr lang="en-US" baseline="0" dirty="0"/>
          </a:p>
          <a:p>
            <a:r>
              <a:rPr lang="en-US" baseline="0" dirty="0"/>
              <a:t>-With the average length of stay in ICU being 2.5 days. </a:t>
            </a:r>
          </a:p>
          <a:p>
            <a:r>
              <a:rPr lang="en-US" baseline="0" dirty="0"/>
              <a:t>-As per expectation, length of stay was found to be longer in the setting of a major complication. </a:t>
            </a:r>
            <a:endParaRPr lang="en-NZ" dirty="0"/>
          </a:p>
          <a:p>
            <a:endParaRPr lang="en-NZ" dirty="0"/>
          </a:p>
          <a:p>
            <a:r>
              <a:rPr lang="en-NZ" dirty="0"/>
              <a:t>Length of stay</a:t>
            </a:r>
            <a:r>
              <a:rPr lang="en-NZ" baseline="0" dirty="0"/>
              <a:t> </a:t>
            </a:r>
          </a:p>
          <a:p>
            <a:r>
              <a:rPr lang="en-NZ" baseline="0" dirty="0"/>
              <a:t>ICU:</a:t>
            </a:r>
          </a:p>
          <a:p>
            <a:r>
              <a:rPr lang="en-NZ" baseline="0" dirty="0"/>
              <a:t>Lord et. Al 2014- 2 days (median) </a:t>
            </a:r>
          </a:p>
          <a:p>
            <a:endParaRPr lang="en-NZ" baseline="0" dirty="0"/>
          </a:p>
          <a:p>
            <a:r>
              <a:rPr lang="en-NZ" baseline="0" dirty="0"/>
              <a:t>hospital </a:t>
            </a:r>
          </a:p>
          <a:p>
            <a:r>
              <a:rPr lang="en-NZ" baseline="0" dirty="0" err="1"/>
              <a:t>Iversen</a:t>
            </a:r>
            <a:r>
              <a:rPr lang="en-NZ" baseline="0" dirty="0"/>
              <a:t> et al 2012  median 14 days</a:t>
            </a:r>
          </a:p>
          <a:p>
            <a:r>
              <a:rPr lang="en-NZ" baseline="0" dirty="0"/>
              <a:t>Lord et al. 2014 median 16 days </a:t>
            </a:r>
            <a:endParaRPr lang="en-NZ" dirty="0"/>
          </a:p>
          <a:p>
            <a:endParaRPr lang="en-NZ" dirty="0"/>
          </a:p>
        </p:txBody>
      </p:sp>
      <p:sp>
        <p:nvSpPr>
          <p:cNvPr id="4" name="Slide Number Placeholder 3"/>
          <p:cNvSpPr>
            <a:spLocks noGrp="1"/>
          </p:cNvSpPr>
          <p:nvPr>
            <p:ph type="sldNum" sz="quarter" idx="10"/>
          </p:nvPr>
        </p:nvSpPr>
        <p:spPr/>
        <p:txBody>
          <a:bodyPr/>
          <a:lstStyle/>
          <a:p>
            <a:fld id="{4F2F7A65-7B3E-4A9C-B7B9-CAB14B6AA653}" type="slidenum">
              <a:rPr lang="en-NZ" smtClean="0"/>
              <a:t>13</a:t>
            </a:fld>
            <a:endParaRPr lang="en-NZ"/>
          </a:p>
        </p:txBody>
      </p:sp>
    </p:spTree>
    <p:extLst>
      <p:ext uri="{BB962C8B-B14F-4D97-AF65-F5344CB8AC3E}">
        <p14:creationId xmlns:p14="http://schemas.microsoft.com/office/powerpoint/2010/main" val="3608214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a:t>
            </a:r>
            <a:r>
              <a:rPr lang="en-US" baseline="0" dirty="0" err="1"/>
              <a:t>kaplan-meier</a:t>
            </a:r>
            <a:r>
              <a:rPr lang="en-US" baseline="0" dirty="0"/>
              <a:t> demonstrating 5 year recurrence free survival </a:t>
            </a:r>
          </a:p>
          <a:p>
            <a:r>
              <a:rPr lang="en-US" baseline="0" dirty="0"/>
              <a:t>Overall, 58% of patients did not experience a recurrence </a:t>
            </a:r>
          </a:p>
          <a:p>
            <a:r>
              <a:rPr lang="en-US" baseline="0" dirty="0"/>
              <a:t>-69% and 39% of patients didn’t develop recurrence in </a:t>
            </a:r>
            <a:r>
              <a:rPr lang="en-US" baseline="0" dirty="0" err="1"/>
              <a:t>pseudomyxoma</a:t>
            </a:r>
            <a:r>
              <a:rPr lang="en-US" baseline="0" dirty="0"/>
              <a:t> and colorectal respectively </a:t>
            </a:r>
          </a:p>
          <a:p>
            <a:r>
              <a:rPr lang="en-US" baseline="0" dirty="0"/>
              <a:t>-Median time to recurrence was 13 months </a:t>
            </a:r>
          </a:p>
          <a:p>
            <a:r>
              <a:rPr lang="en-US" baseline="0" dirty="0"/>
              <a:t>-The variables associated with recurrence were: </a:t>
            </a:r>
          </a:p>
          <a:p>
            <a:r>
              <a:rPr lang="en-US" baseline="0" dirty="0"/>
              <a:t>-If they had a stoma formed, Lymph node metastases and the receipt of adjuvant chemotherapy. </a:t>
            </a:r>
            <a:br>
              <a:rPr lang="en-US" baseline="0" dirty="0"/>
            </a:br>
            <a:endParaRPr lang="en-US" baseline="0" dirty="0"/>
          </a:p>
          <a:p>
            <a:endParaRPr lang="en-US" baseline="0" dirty="0"/>
          </a:p>
          <a:p>
            <a:r>
              <a:rPr lang="en-US" baseline="0" dirty="0"/>
              <a:t>as the associated variables all indicate recurrences more likely in more aggressive histology. </a:t>
            </a:r>
          </a:p>
          <a:p>
            <a:endParaRPr lang="en-US" baseline="0" dirty="0"/>
          </a:p>
          <a:p>
            <a:r>
              <a:rPr lang="en-US" baseline="0" dirty="0"/>
              <a:t>It’s the more aggressive histological disease that develop recurrence as PMP does not commonly cause LN </a:t>
            </a:r>
            <a:r>
              <a:rPr lang="en-US" baseline="0" dirty="0" err="1"/>
              <a:t>mets</a:t>
            </a:r>
            <a:r>
              <a:rPr lang="en-US" baseline="0" dirty="0"/>
              <a:t>, Stoma More aggressive </a:t>
            </a:r>
          </a:p>
          <a:p>
            <a:endParaRPr lang="en-US" baseline="0" dirty="0"/>
          </a:p>
          <a:p>
            <a:r>
              <a:rPr lang="en-US" baseline="0" dirty="0" err="1"/>
              <a:t>Adj</a:t>
            </a:r>
            <a:r>
              <a:rPr lang="en-US" baseline="0" dirty="0"/>
              <a:t> patients are either incompletely </a:t>
            </a:r>
            <a:r>
              <a:rPr lang="en-US" baseline="0" dirty="0" err="1"/>
              <a:t>cytoreduced</a:t>
            </a:r>
            <a:r>
              <a:rPr lang="en-US" baseline="0" dirty="0"/>
              <a:t>, these do worse and are known to recur sooner  </a:t>
            </a:r>
          </a:p>
          <a:p>
            <a:endParaRPr lang="en-US" baseline="0" dirty="0"/>
          </a:p>
          <a:p>
            <a:r>
              <a:rPr lang="en-US" baseline="0" dirty="0" err="1"/>
              <a:t>Macri</a:t>
            </a:r>
            <a:r>
              <a:rPr lang="en-US" baseline="0" dirty="0"/>
              <a:t> et al. 2010 5 year recurrence free</a:t>
            </a:r>
          </a:p>
        </p:txBody>
      </p:sp>
      <p:sp>
        <p:nvSpPr>
          <p:cNvPr id="4" name="Slide Number Placeholder 3"/>
          <p:cNvSpPr>
            <a:spLocks noGrp="1"/>
          </p:cNvSpPr>
          <p:nvPr>
            <p:ph type="sldNum" sz="quarter" idx="10"/>
          </p:nvPr>
        </p:nvSpPr>
        <p:spPr/>
        <p:txBody>
          <a:bodyPr/>
          <a:lstStyle/>
          <a:p>
            <a:fld id="{4F2F7A65-7B3E-4A9C-B7B9-CAB14B6AA653}" type="slidenum">
              <a:rPr lang="en-NZ" smtClean="0"/>
              <a:t>14</a:t>
            </a:fld>
            <a:endParaRPr lang="en-NZ"/>
          </a:p>
        </p:txBody>
      </p:sp>
    </p:spTree>
    <p:extLst>
      <p:ext uri="{BB962C8B-B14F-4D97-AF65-F5344CB8AC3E}">
        <p14:creationId xmlns:p14="http://schemas.microsoft.com/office/powerpoint/2010/main" val="983541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NZ" sz="1200" kern="1200" dirty="0">
                <a:solidFill>
                  <a:schemeClr val="tx1"/>
                </a:solidFill>
                <a:effectLst/>
                <a:latin typeface="+mn-lt"/>
                <a:ea typeface="+mn-ea"/>
                <a:cs typeface="+mn-cs"/>
              </a:rPr>
              <a:t>-This is a </a:t>
            </a:r>
            <a:r>
              <a:rPr lang="en-NZ" sz="1200" kern="1200" dirty="0" err="1">
                <a:solidFill>
                  <a:schemeClr val="tx1"/>
                </a:solidFill>
                <a:effectLst/>
                <a:latin typeface="+mn-lt"/>
                <a:ea typeface="+mn-ea"/>
                <a:cs typeface="+mn-cs"/>
              </a:rPr>
              <a:t>kaplan-meier</a:t>
            </a:r>
            <a:r>
              <a:rPr lang="en-NZ" sz="1200" kern="1200" dirty="0">
                <a:solidFill>
                  <a:schemeClr val="tx1"/>
                </a:solidFill>
                <a:effectLst/>
                <a:latin typeface="+mn-lt"/>
                <a:ea typeface="+mn-ea"/>
                <a:cs typeface="+mn-cs"/>
              </a:rPr>
              <a:t> graph showing our 5 year survival for all</a:t>
            </a:r>
            <a:r>
              <a:rPr lang="en-NZ" sz="1200" kern="1200" baseline="0" dirty="0">
                <a:solidFill>
                  <a:schemeClr val="tx1"/>
                </a:solidFill>
                <a:effectLst/>
                <a:latin typeface="+mn-lt"/>
                <a:ea typeface="+mn-ea"/>
                <a:cs typeface="+mn-cs"/>
              </a:rPr>
              <a:t> primary malignancies </a:t>
            </a:r>
            <a:r>
              <a:rPr lang="en-NZ" sz="1200" kern="1200" dirty="0">
                <a:solidFill>
                  <a:schemeClr val="tx1"/>
                </a:solidFill>
                <a:effectLst/>
                <a:latin typeface="+mn-lt"/>
                <a:ea typeface="+mn-ea"/>
                <a:cs typeface="+mn-cs"/>
              </a:rPr>
              <a:t>. </a:t>
            </a:r>
          </a:p>
          <a:p>
            <a:pPr rtl="0"/>
            <a:endParaRPr lang="en-NZ" sz="1200" kern="1200" dirty="0">
              <a:solidFill>
                <a:schemeClr val="tx1"/>
              </a:solidFill>
              <a:effectLst/>
              <a:latin typeface="+mn-lt"/>
              <a:ea typeface="+mn-ea"/>
              <a:cs typeface="+mn-cs"/>
            </a:endParaRPr>
          </a:p>
          <a:p>
            <a:pPr rtl="0"/>
            <a:r>
              <a:rPr lang="en-NZ" sz="1200" kern="1200" dirty="0">
                <a:solidFill>
                  <a:schemeClr val="tx1"/>
                </a:solidFill>
                <a:effectLst/>
                <a:latin typeface="+mn-lt"/>
                <a:ea typeface="+mn-ea"/>
                <a:cs typeface="+mn-cs"/>
              </a:rPr>
              <a:t>-Notably our mucinous </a:t>
            </a:r>
            <a:r>
              <a:rPr lang="en-NZ" sz="1200" kern="1200" dirty="0" err="1">
                <a:solidFill>
                  <a:schemeClr val="tx1"/>
                </a:solidFill>
                <a:effectLst/>
                <a:latin typeface="+mn-lt"/>
                <a:ea typeface="+mn-ea"/>
                <a:cs typeface="+mn-cs"/>
              </a:rPr>
              <a:t>appendiceal</a:t>
            </a:r>
            <a:r>
              <a:rPr lang="en-NZ" sz="1200" kern="1200" dirty="0">
                <a:solidFill>
                  <a:schemeClr val="tx1"/>
                </a:solidFill>
                <a:effectLst/>
                <a:latin typeface="+mn-lt"/>
                <a:ea typeface="+mn-ea"/>
                <a:cs typeface="+mn-cs"/>
              </a:rPr>
              <a:t> cancer patients and colorectal cancers patients had 5 year survival of 81.3% ​and 77% respectively. Our cohort’s</a:t>
            </a:r>
            <a:r>
              <a:rPr lang="en-NZ" sz="1200" kern="1200" baseline="0" dirty="0">
                <a:solidFill>
                  <a:schemeClr val="tx1"/>
                </a:solidFill>
                <a:effectLst/>
                <a:latin typeface="+mn-lt"/>
                <a:ea typeface="+mn-ea"/>
                <a:cs typeface="+mn-cs"/>
              </a:rPr>
              <a:t> overall mortality was 78%. </a:t>
            </a:r>
            <a:br>
              <a:rPr lang="en-NZ" sz="1200" kern="1200" dirty="0">
                <a:solidFill>
                  <a:schemeClr val="tx1"/>
                </a:solidFill>
                <a:effectLst/>
                <a:latin typeface="+mn-lt"/>
                <a:ea typeface="+mn-ea"/>
                <a:cs typeface="+mn-cs"/>
              </a:rPr>
            </a:br>
            <a:endParaRPr lang="en-NZ" sz="1200" kern="1200" dirty="0">
              <a:solidFill>
                <a:schemeClr val="tx1"/>
              </a:solidFill>
              <a:effectLst/>
              <a:latin typeface="+mn-lt"/>
              <a:ea typeface="+mn-ea"/>
              <a:cs typeface="+mn-cs"/>
            </a:endParaRPr>
          </a:p>
          <a:p>
            <a:pPr rtl="0"/>
            <a:r>
              <a:rPr lang="en-NZ" sz="1200" kern="1200" dirty="0">
                <a:solidFill>
                  <a:schemeClr val="tx1"/>
                </a:solidFill>
                <a:effectLst/>
                <a:latin typeface="+mn-lt"/>
                <a:ea typeface="+mn-ea"/>
                <a:cs typeface="+mn-cs"/>
              </a:rPr>
              <a:t>-Of the variables assessed, a CCR score of 1 was associated with overall 5yr mortality </a:t>
            </a:r>
          </a:p>
        </p:txBody>
      </p:sp>
      <p:sp>
        <p:nvSpPr>
          <p:cNvPr id="4" name="Slide Number Placeholder 3"/>
          <p:cNvSpPr>
            <a:spLocks noGrp="1"/>
          </p:cNvSpPr>
          <p:nvPr>
            <p:ph type="sldNum" sz="quarter" idx="10"/>
          </p:nvPr>
        </p:nvSpPr>
        <p:spPr/>
        <p:txBody>
          <a:bodyPr/>
          <a:lstStyle/>
          <a:p>
            <a:fld id="{4F2F7A65-7B3E-4A9C-B7B9-CAB14B6AA653}" type="slidenum">
              <a:rPr lang="en-NZ" smtClean="0"/>
              <a:t>15</a:t>
            </a:fld>
            <a:endParaRPr lang="en-NZ"/>
          </a:p>
        </p:txBody>
      </p:sp>
    </p:spTree>
    <p:extLst>
      <p:ext uri="{BB962C8B-B14F-4D97-AF65-F5344CB8AC3E}">
        <p14:creationId xmlns:p14="http://schemas.microsoft.com/office/powerpoint/2010/main" val="40288807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Similar to our last graph, this </a:t>
            </a:r>
            <a:r>
              <a:rPr lang="en-US" baseline="0" dirty="0" err="1"/>
              <a:t>kaplan</a:t>
            </a:r>
            <a:r>
              <a:rPr lang="en-US" baseline="0" dirty="0"/>
              <a:t> </a:t>
            </a:r>
            <a:r>
              <a:rPr lang="en-US" baseline="0" dirty="0" err="1"/>
              <a:t>meier</a:t>
            </a:r>
            <a:r>
              <a:rPr lang="en-US" baseline="0" dirty="0"/>
              <a:t> represents 5 year survival for subclasses of </a:t>
            </a:r>
            <a:r>
              <a:rPr lang="en-US" baseline="0" dirty="0" err="1"/>
              <a:t>pseudomyxoma</a:t>
            </a:r>
            <a:r>
              <a:rPr lang="en-US" baseline="0" dirty="0"/>
              <a:t> </a:t>
            </a:r>
            <a:r>
              <a:rPr lang="en-US" baseline="0" dirty="0" err="1"/>
              <a:t>peritonei</a:t>
            </a:r>
            <a:r>
              <a:rPr lang="en-US" baseline="0" dirty="0"/>
              <a:t>. </a:t>
            </a:r>
          </a:p>
          <a:p>
            <a:r>
              <a:rPr lang="en-US" baseline="0" dirty="0"/>
              <a:t>In keeping with principals of graded atypia, the high grade with signet ring cells have the worst survival outcome at 33% and acellular the best at 87.5%. </a:t>
            </a:r>
          </a:p>
          <a:p>
            <a:r>
              <a:rPr lang="en-US" baseline="0" dirty="0"/>
              <a:t>This aligns with the international data. </a:t>
            </a:r>
          </a:p>
          <a:p>
            <a:r>
              <a:rPr lang="en-US" baseline="0" dirty="0"/>
              <a:t>The difference between groups is statistically significant. </a:t>
            </a:r>
          </a:p>
          <a:p>
            <a:endParaRPr lang="en-US" baseline="0" dirty="0"/>
          </a:p>
        </p:txBody>
      </p:sp>
      <p:sp>
        <p:nvSpPr>
          <p:cNvPr id="4" name="Slide Number Placeholder 3"/>
          <p:cNvSpPr>
            <a:spLocks noGrp="1"/>
          </p:cNvSpPr>
          <p:nvPr>
            <p:ph type="sldNum" sz="quarter" idx="10"/>
          </p:nvPr>
        </p:nvSpPr>
        <p:spPr/>
        <p:txBody>
          <a:bodyPr/>
          <a:lstStyle/>
          <a:p>
            <a:fld id="{4F2F7A65-7B3E-4A9C-B7B9-CAB14B6AA653}" type="slidenum">
              <a:rPr lang="en-NZ" smtClean="0"/>
              <a:t>16</a:t>
            </a:fld>
            <a:endParaRPr lang="en-NZ"/>
          </a:p>
        </p:txBody>
      </p:sp>
    </p:spTree>
    <p:extLst>
      <p:ext uri="{BB962C8B-B14F-4D97-AF65-F5344CB8AC3E}">
        <p14:creationId xmlns:p14="http://schemas.microsoft.com/office/powerpoint/2010/main" val="8594021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To conclude, our data shows that we align with international literature for morbidity, recurrence and mortality. </a:t>
            </a:r>
          </a:p>
          <a:p>
            <a:r>
              <a:rPr lang="en-US" baseline="0" dirty="0"/>
              <a:t>	</a:t>
            </a:r>
            <a:endParaRPr lang="en-NZ" dirty="0"/>
          </a:p>
          <a:p>
            <a:r>
              <a:rPr lang="en-US" baseline="0" dirty="0"/>
              <a:t>Our processes have been refined surrounding case selection, technique, equipment, </a:t>
            </a:r>
            <a:r>
              <a:rPr lang="en-US" baseline="0" dirty="0" err="1"/>
              <a:t>anaesthetics</a:t>
            </a:r>
            <a:r>
              <a:rPr lang="en-US" baseline="0" dirty="0"/>
              <a:t> and post-operative care. This has resulted in better outcomes for our patients and highlights the utility of CRS with HIPEC for patients with peritoneal surface malignancy</a:t>
            </a:r>
          </a:p>
        </p:txBody>
      </p:sp>
      <p:sp>
        <p:nvSpPr>
          <p:cNvPr id="4" name="Slide Number Placeholder 3"/>
          <p:cNvSpPr>
            <a:spLocks noGrp="1"/>
          </p:cNvSpPr>
          <p:nvPr>
            <p:ph type="sldNum" sz="quarter" idx="10"/>
          </p:nvPr>
        </p:nvSpPr>
        <p:spPr/>
        <p:txBody>
          <a:bodyPr/>
          <a:lstStyle/>
          <a:p>
            <a:fld id="{4F2F7A65-7B3E-4A9C-B7B9-CAB14B6AA653}" type="slidenum">
              <a:rPr lang="en-NZ" smtClean="0"/>
              <a:t>17</a:t>
            </a:fld>
            <a:endParaRPr lang="en-NZ"/>
          </a:p>
        </p:txBody>
      </p:sp>
    </p:spTree>
    <p:extLst>
      <p:ext uri="{BB962C8B-B14F-4D97-AF65-F5344CB8AC3E}">
        <p14:creationId xmlns:p14="http://schemas.microsoft.com/office/powerpoint/2010/main" val="1200441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b="0" baseline="0" dirty="0"/>
              <a:t>Historically, peritoneal surface malignancy has been a palliative diagnosis; </a:t>
            </a:r>
          </a:p>
          <a:p>
            <a:pPr lvl="1"/>
            <a:r>
              <a:rPr lang="en-US" b="0" baseline="0" dirty="0"/>
              <a:t>In pseudomyxoma </a:t>
            </a:r>
            <a:r>
              <a:rPr lang="en-US" b="0" baseline="0" dirty="0" err="1"/>
              <a:t>peritonei</a:t>
            </a:r>
            <a:r>
              <a:rPr lang="en-US" b="0" baseline="0" dirty="0"/>
              <a:t> where 5 year survival without surgery was 15% and was otherwise treated with </a:t>
            </a:r>
            <a:r>
              <a:rPr lang="en-US" b="0" baseline="0" dirty="0" err="1"/>
              <a:t>debulking</a:t>
            </a:r>
            <a:r>
              <a:rPr lang="en-US" b="0" baseline="0" dirty="0"/>
              <a:t> procedures.  </a:t>
            </a:r>
          </a:p>
          <a:p>
            <a:pPr lvl="1"/>
            <a:endParaRPr lang="en-US" b="0" baseline="0" dirty="0"/>
          </a:p>
          <a:p>
            <a:pPr lvl="1"/>
            <a:r>
              <a:rPr lang="en-US" b="0" baseline="0" dirty="0"/>
              <a:t>This has changed since the introduction of </a:t>
            </a:r>
            <a:r>
              <a:rPr lang="en-US" b="0" baseline="0" dirty="0" err="1"/>
              <a:t>cytoreductive</a:t>
            </a:r>
            <a:r>
              <a:rPr lang="en-US" b="0" baseline="0" dirty="0"/>
              <a:t> surgery with heated intraperitoneal chemotherapy or CRS with HIPEC, which is the standard of care for PMP. It is a surgical technique with high morbidity, but clear survival benefit in comparison to traditional </a:t>
            </a:r>
            <a:r>
              <a:rPr lang="en-US" b="0" baseline="0" dirty="0" err="1"/>
              <a:t>debulking</a:t>
            </a:r>
            <a:r>
              <a:rPr lang="en-US" b="0" baseline="0" dirty="0"/>
              <a:t> surgeries. This has lead to it’s indications expanding to include other peritoneal surface malignancies of other primary </a:t>
            </a:r>
            <a:r>
              <a:rPr lang="en-US" b="0" baseline="0" dirty="0" err="1"/>
              <a:t>aetiology</a:t>
            </a:r>
            <a:r>
              <a:rPr lang="en-US" b="0" baseline="0" dirty="0"/>
              <a:t>  </a:t>
            </a:r>
          </a:p>
        </p:txBody>
      </p:sp>
      <p:sp>
        <p:nvSpPr>
          <p:cNvPr id="4" name="Slide Number Placeholder 3"/>
          <p:cNvSpPr>
            <a:spLocks noGrp="1"/>
          </p:cNvSpPr>
          <p:nvPr>
            <p:ph type="sldNum" sz="quarter" idx="10"/>
          </p:nvPr>
        </p:nvSpPr>
        <p:spPr/>
        <p:txBody>
          <a:bodyPr/>
          <a:lstStyle/>
          <a:p>
            <a:fld id="{4F2F7A65-7B3E-4A9C-B7B9-CAB14B6AA653}" type="slidenum">
              <a:rPr lang="en-NZ" smtClean="0"/>
              <a:t>2</a:t>
            </a:fld>
            <a:endParaRPr lang="en-NZ"/>
          </a:p>
        </p:txBody>
      </p:sp>
    </p:spTree>
    <p:extLst>
      <p:ext uri="{BB962C8B-B14F-4D97-AF65-F5344CB8AC3E}">
        <p14:creationId xmlns:p14="http://schemas.microsoft.com/office/powerpoint/2010/main" val="885357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a:t>
            </a:r>
            <a:r>
              <a:rPr lang="en-US" baseline="0" dirty="0"/>
              <a:t> Waikato CRS with HIPEC was introduced in 2008, and is performed by four surgeons in Waikato and </a:t>
            </a:r>
            <a:r>
              <a:rPr lang="en-US" baseline="0" dirty="0" err="1"/>
              <a:t>Braemar</a:t>
            </a:r>
            <a:r>
              <a:rPr lang="en-US" baseline="0" dirty="0"/>
              <a:t> Hospitals in Hamilton </a:t>
            </a:r>
          </a:p>
          <a:p>
            <a:r>
              <a:rPr lang="en-US" baseline="0" dirty="0"/>
              <a:t>Recently, we published short term outcomes following CRS with HIPEC</a:t>
            </a:r>
          </a:p>
          <a:p>
            <a:br>
              <a:rPr lang="en-US" baseline="0" dirty="0"/>
            </a:br>
            <a:endParaRPr lang="en-NZ" dirty="0"/>
          </a:p>
        </p:txBody>
      </p:sp>
      <p:sp>
        <p:nvSpPr>
          <p:cNvPr id="4" name="Slide Number Placeholder 3"/>
          <p:cNvSpPr>
            <a:spLocks noGrp="1"/>
          </p:cNvSpPr>
          <p:nvPr>
            <p:ph type="sldNum" sz="quarter" idx="10"/>
          </p:nvPr>
        </p:nvSpPr>
        <p:spPr/>
        <p:txBody>
          <a:bodyPr/>
          <a:lstStyle/>
          <a:p>
            <a:fld id="{4F2F7A65-7B3E-4A9C-B7B9-CAB14B6AA653}" type="slidenum">
              <a:rPr lang="en-NZ" smtClean="0"/>
              <a:t>3</a:t>
            </a:fld>
            <a:endParaRPr lang="en-NZ"/>
          </a:p>
        </p:txBody>
      </p:sp>
    </p:spTree>
    <p:extLst>
      <p:ext uri="{BB962C8B-B14F-4D97-AF65-F5344CB8AC3E}">
        <p14:creationId xmlns:p14="http://schemas.microsoft.com/office/powerpoint/2010/main" val="2879909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This is</a:t>
            </a:r>
            <a:r>
              <a:rPr lang="en-NZ" baseline="0" dirty="0"/>
              <a:t> a follow up to this study, to evaluate our operative and long-term outcomes </a:t>
            </a:r>
            <a:endParaRPr lang="en-NZ" dirty="0"/>
          </a:p>
        </p:txBody>
      </p:sp>
      <p:sp>
        <p:nvSpPr>
          <p:cNvPr id="4" name="Slide Number Placeholder 3"/>
          <p:cNvSpPr>
            <a:spLocks noGrp="1"/>
          </p:cNvSpPr>
          <p:nvPr>
            <p:ph type="sldNum" sz="quarter" idx="10"/>
          </p:nvPr>
        </p:nvSpPr>
        <p:spPr/>
        <p:txBody>
          <a:bodyPr/>
          <a:lstStyle/>
          <a:p>
            <a:fld id="{4F2F7A65-7B3E-4A9C-B7B9-CAB14B6AA653}" type="slidenum">
              <a:rPr lang="en-NZ" smtClean="0"/>
              <a:t>4</a:t>
            </a:fld>
            <a:endParaRPr lang="en-NZ"/>
          </a:p>
        </p:txBody>
      </p:sp>
    </p:spTree>
    <p:extLst>
      <p:ext uri="{BB962C8B-B14F-4D97-AF65-F5344CB8AC3E}">
        <p14:creationId xmlns:p14="http://schemas.microsoft.com/office/powerpoint/2010/main" val="739152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a:t>
            </a:r>
            <a:r>
              <a:rPr lang="en-US" baseline="0" dirty="0"/>
              <a:t> study is a retrospective analysis of a prospectively maintained database of patients</a:t>
            </a:r>
          </a:p>
          <a:p>
            <a:r>
              <a:rPr lang="en-US" baseline="0" dirty="0"/>
              <a:t>-The study population reached capacity at mid 2017, from it’s inception in 2008. </a:t>
            </a:r>
          </a:p>
          <a:p>
            <a:r>
              <a:rPr lang="en-US" baseline="0" dirty="0"/>
              <a:t>-We obtained data from paper &amp; electronic records from surgeons private rooms, and both referring and treating hospitals via medical records</a:t>
            </a:r>
          </a:p>
          <a:p>
            <a:r>
              <a:rPr lang="en-US" baseline="0" dirty="0"/>
              <a:t>-Mortality data was obtained through hospitals, birth deaths and marriages databases.  </a:t>
            </a:r>
          </a:p>
          <a:p>
            <a:r>
              <a:rPr lang="en-US" baseline="0" dirty="0"/>
              <a:t>-And surgeries were all carried out using techniques described by </a:t>
            </a:r>
            <a:r>
              <a:rPr lang="en-US" baseline="0" dirty="0" err="1"/>
              <a:t>sugarbaker</a:t>
            </a:r>
            <a:r>
              <a:rPr lang="en-US" baseline="0" dirty="0"/>
              <a:t> </a:t>
            </a:r>
          </a:p>
        </p:txBody>
      </p:sp>
      <p:sp>
        <p:nvSpPr>
          <p:cNvPr id="4" name="Slide Number Placeholder 3"/>
          <p:cNvSpPr>
            <a:spLocks noGrp="1"/>
          </p:cNvSpPr>
          <p:nvPr>
            <p:ph type="sldNum" sz="quarter" idx="10"/>
          </p:nvPr>
        </p:nvSpPr>
        <p:spPr/>
        <p:txBody>
          <a:bodyPr/>
          <a:lstStyle/>
          <a:p>
            <a:fld id="{4F2F7A65-7B3E-4A9C-B7B9-CAB14B6AA653}" type="slidenum">
              <a:rPr lang="en-NZ" smtClean="0"/>
              <a:t>5</a:t>
            </a:fld>
            <a:endParaRPr lang="en-NZ"/>
          </a:p>
        </p:txBody>
      </p:sp>
    </p:spTree>
    <p:extLst>
      <p:ext uri="{BB962C8B-B14F-4D97-AF65-F5344CB8AC3E}">
        <p14:creationId xmlns:p14="http://schemas.microsoft.com/office/powerpoint/2010/main" val="1303555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a:solidFill>
                  <a:schemeClr val="tx1"/>
                </a:solidFill>
                <a:effectLst/>
                <a:latin typeface="+mn-lt"/>
                <a:ea typeface="+mn-ea"/>
                <a:cs typeface="+mn-cs"/>
              </a:rPr>
              <a:t>We receive referrals from all regions around the country, with a predominance of referrals from the north island</a:t>
            </a:r>
          </a:p>
          <a:p>
            <a:r>
              <a:rPr lang="en-NZ" sz="1200" kern="1200" dirty="0">
                <a:solidFill>
                  <a:schemeClr val="tx1"/>
                </a:solidFill>
                <a:effectLst/>
                <a:latin typeface="+mn-lt"/>
                <a:ea typeface="+mn-ea"/>
                <a:cs typeface="+mn-cs"/>
              </a:rPr>
              <a:t> </a:t>
            </a:r>
          </a:p>
          <a:p>
            <a:r>
              <a:rPr lang="en-NZ" sz="1200" kern="1200" dirty="0">
                <a:solidFill>
                  <a:schemeClr val="tx1"/>
                </a:solidFill>
                <a:effectLst/>
                <a:latin typeface="+mn-lt"/>
                <a:ea typeface="+mn-ea"/>
                <a:cs typeface="+mn-cs"/>
              </a:rPr>
              <a:t>**Question re: why predominantly Waikato patients. </a:t>
            </a:r>
          </a:p>
          <a:p>
            <a:r>
              <a:rPr lang="en-NZ" sz="1200" kern="1200" dirty="0">
                <a:solidFill>
                  <a:schemeClr val="tx1"/>
                </a:solidFill>
                <a:effectLst/>
                <a:latin typeface="+mn-lt"/>
                <a:ea typeface="+mn-ea"/>
                <a:cs typeface="+mn-cs"/>
              </a:rPr>
              <a:t>In</a:t>
            </a:r>
            <a:r>
              <a:rPr lang="en-NZ" sz="1200" kern="1200" baseline="0" dirty="0">
                <a:solidFill>
                  <a:schemeClr val="tx1"/>
                </a:solidFill>
                <a:effectLst/>
                <a:latin typeface="+mn-lt"/>
                <a:ea typeface="+mn-ea"/>
                <a:cs typeface="+mn-cs"/>
              </a:rPr>
              <a:t> the initial years, Waikato was not a national provider for the surgery, hence not funded for and less widely known as an available resource. Our experience now is that referrals across the board meet expectation for population density. </a:t>
            </a:r>
          </a:p>
          <a:p>
            <a:endParaRPr lang="en-NZ" sz="1200" kern="1200" dirty="0">
              <a:solidFill>
                <a:schemeClr val="tx1"/>
              </a:solidFill>
              <a:effectLst/>
              <a:latin typeface="+mn-lt"/>
              <a:ea typeface="+mn-ea"/>
              <a:cs typeface="+mn-cs"/>
            </a:endParaRPr>
          </a:p>
          <a:p>
            <a:endParaRPr lang="en-NZ" sz="1200" kern="1200" dirty="0">
              <a:solidFill>
                <a:schemeClr val="tx1"/>
              </a:solidFill>
              <a:effectLst/>
              <a:latin typeface="+mn-lt"/>
              <a:ea typeface="+mn-ea"/>
              <a:cs typeface="+mn-cs"/>
            </a:endParaRPr>
          </a:p>
          <a:p>
            <a:r>
              <a:rPr lang="en-NZ" sz="1200" kern="1200" dirty="0">
                <a:solidFill>
                  <a:schemeClr val="tx1"/>
                </a:solidFill>
                <a:effectLst/>
                <a:latin typeface="+mn-lt"/>
                <a:ea typeface="+mn-ea"/>
                <a:cs typeface="+mn-cs"/>
              </a:rPr>
              <a:t>The predominance of patients from our DHB stems from colorectal MDM coordinating the care of </a:t>
            </a:r>
            <a:r>
              <a:rPr lang="en-NZ" sz="1200" kern="1200" dirty="0" err="1">
                <a:solidFill>
                  <a:schemeClr val="tx1"/>
                </a:solidFill>
                <a:effectLst/>
                <a:latin typeface="+mn-lt"/>
                <a:ea typeface="+mn-ea"/>
                <a:cs typeface="+mn-cs"/>
              </a:rPr>
              <a:t>appendiceal</a:t>
            </a:r>
            <a:r>
              <a:rPr lang="en-NZ" sz="1200" kern="1200" dirty="0">
                <a:solidFill>
                  <a:schemeClr val="tx1"/>
                </a:solidFill>
                <a:effectLst/>
                <a:latin typeface="+mn-lt"/>
                <a:ea typeface="+mn-ea"/>
                <a:cs typeface="+mn-cs"/>
              </a:rPr>
              <a:t>/ colorectal/ peritoneal cancer referrals directly. </a:t>
            </a:r>
          </a:p>
          <a:p>
            <a:r>
              <a:rPr lang="en-NZ" sz="1200" kern="1200" dirty="0">
                <a:solidFill>
                  <a:schemeClr val="tx1"/>
                </a:solidFill>
                <a:effectLst/>
                <a:latin typeface="+mn-lt"/>
                <a:ea typeface="+mn-ea"/>
                <a:cs typeface="+mn-cs"/>
              </a:rPr>
              <a:t> </a:t>
            </a:r>
          </a:p>
          <a:p>
            <a:r>
              <a:rPr lang="en-NZ" sz="1200" kern="1200" dirty="0">
                <a:solidFill>
                  <a:schemeClr val="tx1"/>
                </a:solidFill>
                <a:effectLst/>
                <a:latin typeface="+mn-lt"/>
                <a:ea typeface="+mn-ea"/>
                <a:cs typeface="+mn-cs"/>
              </a:rPr>
              <a:t>We assume that </a:t>
            </a:r>
            <a:r>
              <a:rPr lang="en-NZ" sz="1200" kern="1200" dirty="0" err="1">
                <a:solidFill>
                  <a:schemeClr val="tx1"/>
                </a:solidFill>
                <a:effectLst/>
                <a:latin typeface="+mn-lt"/>
                <a:ea typeface="+mn-ea"/>
                <a:cs typeface="+mn-cs"/>
              </a:rPr>
              <a:t>recieving</a:t>
            </a:r>
            <a:r>
              <a:rPr lang="en-NZ" sz="1200" kern="1200" dirty="0">
                <a:solidFill>
                  <a:schemeClr val="tx1"/>
                </a:solidFill>
                <a:effectLst/>
                <a:latin typeface="+mn-lt"/>
                <a:ea typeface="+mn-ea"/>
                <a:cs typeface="+mn-cs"/>
              </a:rPr>
              <a:t> referrals from surgeons, oncologists, gynaecologists and in the rare situation GPs, who have their own MDTs in their DHB, contributes to less referrals.   </a:t>
            </a:r>
          </a:p>
          <a:p>
            <a:r>
              <a:rPr lang="en-NZ" sz="1200" kern="1200" dirty="0">
                <a:solidFill>
                  <a:schemeClr val="tx1"/>
                </a:solidFill>
                <a:effectLst/>
                <a:latin typeface="+mn-lt"/>
                <a:ea typeface="+mn-ea"/>
                <a:cs typeface="+mn-cs"/>
              </a:rPr>
              <a:t>due to: </a:t>
            </a:r>
          </a:p>
          <a:p>
            <a:r>
              <a:rPr lang="en-NZ" sz="1200" kern="1200" dirty="0">
                <a:solidFill>
                  <a:schemeClr val="tx1"/>
                </a:solidFill>
                <a:effectLst/>
                <a:latin typeface="+mn-lt"/>
                <a:ea typeface="+mn-ea"/>
                <a:cs typeface="+mn-cs"/>
              </a:rPr>
              <a:t>  -initial reduced awareness of the available resource </a:t>
            </a:r>
          </a:p>
          <a:p>
            <a:r>
              <a:rPr lang="en-NZ" sz="1200" kern="1200" dirty="0">
                <a:solidFill>
                  <a:schemeClr val="tx1"/>
                </a:solidFill>
                <a:effectLst/>
                <a:latin typeface="+mn-lt"/>
                <a:ea typeface="+mn-ea"/>
                <a:cs typeface="+mn-cs"/>
              </a:rPr>
              <a:t>  -increased gatekeeping </a:t>
            </a:r>
          </a:p>
          <a:p>
            <a:r>
              <a:rPr lang="en-NZ" sz="1200" kern="1200" dirty="0">
                <a:solidFill>
                  <a:schemeClr val="tx1"/>
                </a:solidFill>
                <a:effectLst/>
                <a:latin typeface="+mn-lt"/>
                <a:ea typeface="+mn-ea"/>
                <a:cs typeface="+mn-cs"/>
              </a:rPr>
              <a:t>  -peritoneal malignancy of other aetiologies not offered referral </a:t>
            </a:r>
          </a:p>
        </p:txBody>
      </p:sp>
      <p:sp>
        <p:nvSpPr>
          <p:cNvPr id="4" name="Slide Number Placeholder 3"/>
          <p:cNvSpPr>
            <a:spLocks noGrp="1"/>
          </p:cNvSpPr>
          <p:nvPr>
            <p:ph type="sldNum" sz="quarter" idx="10"/>
          </p:nvPr>
        </p:nvSpPr>
        <p:spPr/>
        <p:txBody>
          <a:bodyPr/>
          <a:lstStyle/>
          <a:p>
            <a:fld id="{4F2F7A65-7B3E-4A9C-B7B9-CAB14B6AA653}" type="slidenum">
              <a:rPr lang="en-NZ" smtClean="0"/>
              <a:t>6</a:t>
            </a:fld>
            <a:endParaRPr lang="en-NZ"/>
          </a:p>
        </p:txBody>
      </p:sp>
    </p:spTree>
    <p:extLst>
      <p:ext uri="{BB962C8B-B14F-4D97-AF65-F5344CB8AC3E}">
        <p14:creationId xmlns:p14="http://schemas.microsoft.com/office/powerpoint/2010/main" val="775466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a:solidFill>
                  <a:schemeClr val="tx1"/>
                </a:solidFill>
                <a:effectLst/>
                <a:latin typeface="+mn-lt"/>
                <a:ea typeface="+mn-ea"/>
                <a:cs typeface="+mn-cs"/>
              </a:rPr>
              <a:t>-127</a:t>
            </a:r>
            <a:r>
              <a:rPr lang="en-NZ" sz="1200" kern="1200" baseline="0" dirty="0">
                <a:solidFill>
                  <a:schemeClr val="tx1"/>
                </a:solidFill>
                <a:effectLst/>
                <a:latin typeface="+mn-lt"/>
                <a:ea typeface="+mn-ea"/>
                <a:cs typeface="+mn-cs"/>
              </a:rPr>
              <a:t> </a:t>
            </a:r>
            <a:r>
              <a:rPr lang="en-NZ" sz="1200" kern="1200" baseline="0" dirty="0" err="1">
                <a:solidFill>
                  <a:schemeClr val="tx1"/>
                </a:solidFill>
                <a:effectLst/>
                <a:latin typeface="+mn-lt"/>
                <a:ea typeface="+mn-ea"/>
                <a:cs typeface="+mn-cs"/>
              </a:rPr>
              <a:t>cytoreductive</a:t>
            </a:r>
            <a:r>
              <a:rPr lang="en-NZ" sz="1200" kern="1200" baseline="0" dirty="0">
                <a:solidFill>
                  <a:schemeClr val="tx1"/>
                </a:solidFill>
                <a:effectLst/>
                <a:latin typeface="+mn-lt"/>
                <a:ea typeface="+mn-ea"/>
                <a:cs typeface="+mn-cs"/>
              </a:rPr>
              <a:t> surgeries were performed, with 27 of these converted to palliative </a:t>
            </a:r>
            <a:r>
              <a:rPr lang="en-NZ" sz="1200" kern="1200" baseline="0" dirty="0" err="1">
                <a:solidFill>
                  <a:schemeClr val="tx1"/>
                </a:solidFill>
                <a:effectLst/>
                <a:latin typeface="+mn-lt"/>
                <a:ea typeface="+mn-ea"/>
                <a:cs typeface="+mn-cs"/>
              </a:rPr>
              <a:t>debulking</a:t>
            </a:r>
            <a:r>
              <a:rPr lang="en-NZ" sz="1200" kern="1200" baseline="0" dirty="0">
                <a:solidFill>
                  <a:schemeClr val="tx1"/>
                </a:solidFill>
                <a:effectLst/>
                <a:latin typeface="+mn-lt"/>
                <a:ea typeface="+mn-ea"/>
                <a:cs typeface="+mn-cs"/>
              </a:rPr>
              <a:t> due to overwhelming disease</a:t>
            </a:r>
          </a:p>
          <a:p>
            <a:r>
              <a:rPr lang="en-NZ" sz="1200" kern="1200" baseline="0" dirty="0">
                <a:solidFill>
                  <a:schemeClr val="tx1"/>
                </a:solidFill>
                <a:effectLst/>
                <a:latin typeface="+mn-lt"/>
                <a:ea typeface="+mn-ea"/>
                <a:cs typeface="+mn-cs"/>
              </a:rPr>
              <a:t>-Leaving 100 CRS with HIPEC surgeries in 92 patients. </a:t>
            </a:r>
          </a:p>
          <a:p>
            <a:r>
              <a:rPr lang="en-NZ" sz="1200" kern="1200" baseline="0" dirty="0">
                <a:solidFill>
                  <a:schemeClr val="tx1"/>
                </a:solidFill>
                <a:effectLst/>
                <a:latin typeface="+mn-lt"/>
                <a:ea typeface="+mn-ea"/>
                <a:cs typeface="+mn-cs"/>
              </a:rPr>
              <a:t>-10 of our cases were repeat operations, with 2 of these patients had their prior surgeries in Australia. </a:t>
            </a:r>
            <a:endParaRPr lang="en-NZ" sz="1200" kern="1200" dirty="0">
              <a:solidFill>
                <a:schemeClr val="tx1"/>
              </a:solidFill>
              <a:effectLst/>
              <a:latin typeface="+mn-lt"/>
              <a:ea typeface="+mn-ea"/>
              <a:cs typeface="+mn-cs"/>
            </a:endParaRPr>
          </a:p>
          <a:p>
            <a:r>
              <a:rPr lang="en-NZ" sz="1200" kern="1200" dirty="0">
                <a:solidFill>
                  <a:schemeClr val="tx1"/>
                </a:solidFill>
                <a:effectLst/>
                <a:latin typeface="+mn-lt"/>
                <a:ea typeface="+mn-ea"/>
                <a:cs typeface="+mn-cs"/>
              </a:rPr>
              <a:t>-69  and 31 operations were completed in Waikato and </a:t>
            </a:r>
            <a:r>
              <a:rPr lang="en-NZ" sz="1200" kern="1200" dirty="0" err="1">
                <a:solidFill>
                  <a:schemeClr val="tx1"/>
                </a:solidFill>
                <a:effectLst/>
                <a:latin typeface="+mn-lt"/>
                <a:ea typeface="+mn-ea"/>
                <a:cs typeface="+mn-cs"/>
              </a:rPr>
              <a:t>Braemar</a:t>
            </a:r>
            <a:r>
              <a:rPr lang="en-NZ" sz="1200" kern="1200" dirty="0">
                <a:solidFill>
                  <a:schemeClr val="tx1"/>
                </a:solidFill>
                <a:effectLst/>
                <a:latin typeface="+mn-lt"/>
                <a:ea typeface="+mn-ea"/>
                <a:cs typeface="+mn-cs"/>
              </a:rPr>
              <a:t> hospitals respectively. </a:t>
            </a:r>
          </a:p>
          <a:p>
            <a:r>
              <a:rPr lang="en-NZ" sz="1200" kern="1200" dirty="0">
                <a:solidFill>
                  <a:schemeClr val="tx1"/>
                </a:solidFill>
                <a:effectLst/>
                <a:latin typeface="+mn-lt"/>
                <a:ea typeface="+mn-ea"/>
                <a:cs typeface="+mn-cs"/>
              </a:rPr>
              <a:t>-Our cohort was on average, in their middle age, predominantly female, overweight, and NZ European. </a:t>
            </a:r>
          </a:p>
          <a:p>
            <a:r>
              <a:rPr lang="en-NZ" sz="1200" kern="1200" dirty="0">
                <a:solidFill>
                  <a:schemeClr val="tx1"/>
                </a:solidFill>
                <a:effectLst/>
                <a:latin typeface="+mn-lt"/>
                <a:ea typeface="+mn-ea"/>
                <a:cs typeface="+mn-cs"/>
              </a:rPr>
              <a:t> </a:t>
            </a:r>
          </a:p>
          <a:p>
            <a:r>
              <a:rPr lang="en-NZ" sz="1200" kern="1200" dirty="0">
                <a:solidFill>
                  <a:schemeClr val="tx1"/>
                </a:solidFill>
                <a:effectLst/>
                <a:latin typeface="+mn-lt"/>
                <a:ea typeface="+mn-ea"/>
                <a:cs typeface="+mn-cs"/>
              </a:rPr>
              <a:t>{( 2 patients of the 27 shortly after surgery; one </a:t>
            </a:r>
            <a:r>
              <a:rPr lang="en-NZ" sz="1200" kern="1200" dirty="0" err="1">
                <a:solidFill>
                  <a:schemeClr val="tx1"/>
                </a:solidFill>
                <a:effectLst/>
                <a:latin typeface="+mn-lt"/>
                <a:ea typeface="+mn-ea"/>
                <a:cs typeface="+mn-cs"/>
              </a:rPr>
              <a:t>jahovas</a:t>
            </a:r>
            <a:r>
              <a:rPr lang="en-NZ" sz="1200" kern="1200" dirty="0">
                <a:solidFill>
                  <a:schemeClr val="tx1"/>
                </a:solidFill>
                <a:effectLst/>
                <a:latin typeface="+mn-lt"/>
                <a:ea typeface="+mn-ea"/>
                <a:cs typeface="+mn-cs"/>
              </a:rPr>
              <a:t> witness who declined  blood products, died of anaemia; one with significant haemorrhage, who post-operatively developed </a:t>
            </a:r>
            <a:r>
              <a:rPr lang="en-NZ" sz="1200" kern="1200" dirty="0" err="1">
                <a:solidFill>
                  <a:schemeClr val="tx1"/>
                </a:solidFill>
                <a:effectLst/>
                <a:latin typeface="+mn-lt"/>
                <a:ea typeface="+mn-ea"/>
                <a:cs typeface="+mn-cs"/>
              </a:rPr>
              <a:t>multiorgan</a:t>
            </a:r>
            <a:r>
              <a:rPr lang="en-NZ" sz="1200" kern="1200" dirty="0">
                <a:solidFill>
                  <a:schemeClr val="tx1"/>
                </a:solidFill>
                <a:effectLst/>
                <a:latin typeface="+mn-lt"/>
                <a:ea typeface="+mn-ea"/>
                <a:cs typeface="+mn-cs"/>
              </a:rPr>
              <a:t> failure and </a:t>
            </a:r>
            <a:r>
              <a:rPr lang="en-NZ" sz="1200" kern="1200" dirty="0" err="1">
                <a:solidFill>
                  <a:schemeClr val="tx1"/>
                </a:solidFill>
                <a:effectLst/>
                <a:latin typeface="+mn-lt"/>
                <a:ea typeface="+mn-ea"/>
                <a:cs typeface="+mn-cs"/>
              </a:rPr>
              <a:t>unfortunatey</a:t>
            </a:r>
            <a:r>
              <a:rPr lang="en-NZ" sz="1200" kern="1200" dirty="0">
                <a:solidFill>
                  <a:schemeClr val="tx1"/>
                </a:solidFill>
                <a:effectLst/>
                <a:latin typeface="+mn-lt"/>
                <a:ea typeface="+mn-ea"/>
                <a:cs typeface="+mn-cs"/>
              </a:rPr>
              <a:t>, did not recover. )}</a:t>
            </a:r>
          </a:p>
          <a:p>
            <a:endParaRPr lang="en-NZ"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2F7A65-7B3E-4A9C-B7B9-CAB14B6AA653}" type="slidenum">
              <a:rPr lang="en-NZ" smtClean="0"/>
              <a:t>7</a:t>
            </a:fld>
            <a:endParaRPr lang="en-NZ"/>
          </a:p>
        </p:txBody>
      </p:sp>
    </p:spTree>
    <p:extLst>
      <p:ext uri="{BB962C8B-B14F-4D97-AF65-F5344CB8AC3E}">
        <p14:creationId xmlns:p14="http://schemas.microsoft.com/office/powerpoint/2010/main" val="1336514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a:solidFill>
                  <a:schemeClr val="tx1"/>
                </a:solidFill>
                <a:effectLst/>
                <a:latin typeface="+mn-lt"/>
                <a:ea typeface="+mn-ea"/>
                <a:cs typeface="+mn-cs"/>
              </a:rPr>
              <a:t>-The</a:t>
            </a:r>
            <a:r>
              <a:rPr lang="en-NZ" sz="1200" kern="1200" baseline="0" dirty="0">
                <a:solidFill>
                  <a:schemeClr val="tx1"/>
                </a:solidFill>
                <a:effectLst/>
                <a:latin typeface="+mn-lt"/>
                <a:ea typeface="+mn-ea"/>
                <a:cs typeface="+mn-cs"/>
              </a:rPr>
              <a:t> average peritoneal </a:t>
            </a:r>
            <a:r>
              <a:rPr lang="en-NZ" sz="1200" kern="1200" baseline="0" dirty="0" err="1">
                <a:solidFill>
                  <a:schemeClr val="tx1"/>
                </a:solidFill>
                <a:effectLst/>
                <a:latin typeface="+mn-lt"/>
                <a:ea typeface="+mn-ea"/>
                <a:cs typeface="+mn-cs"/>
              </a:rPr>
              <a:t>carcinomatosis</a:t>
            </a:r>
            <a:r>
              <a:rPr lang="en-NZ" sz="1200" kern="1200" baseline="0" dirty="0">
                <a:solidFill>
                  <a:schemeClr val="tx1"/>
                </a:solidFill>
                <a:effectLst/>
                <a:latin typeface="+mn-lt"/>
                <a:ea typeface="+mn-ea"/>
                <a:cs typeface="+mn-cs"/>
              </a:rPr>
              <a:t> index or PCI score was 18.9 </a:t>
            </a:r>
          </a:p>
          <a:p>
            <a:r>
              <a:rPr lang="en-NZ" sz="1200" kern="1200" baseline="0" dirty="0">
                <a:solidFill>
                  <a:schemeClr val="tx1"/>
                </a:solidFill>
                <a:effectLst/>
                <a:latin typeface="+mn-lt"/>
                <a:ea typeface="+mn-ea"/>
                <a:cs typeface="+mn-cs"/>
              </a:rPr>
              <a:t>-Our completeness of </a:t>
            </a:r>
            <a:r>
              <a:rPr lang="en-NZ" sz="1200" kern="1200" baseline="0" dirty="0" err="1">
                <a:solidFill>
                  <a:schemeClr val="tx1"/>
                </a:solidFill>
                <a:effectLst/>
                <a:latin typeface="+mn-lt"/>
                <a:ea typeface="+mn-ea"/>
                <a:cs typeface="+mn-cs"/>
              </a:rPr>
              <a:t>cytoreduction</a:t>
            </a:r>
            <a:r>
              <a:rPr lang="en-NZ" sz="1200" kern="1200" baseline="0" dirty="0">
                <a:solidFill>
                  <a:schemeClr val="tx1"/>
                </a:solidFill>
                <a:effectLst/>
                <a:latin typeface="+mn-lt"/>
                <a:ea typeface="+mn-ea"/>
                <a:cs typeface="+mn-cs"/>
              </a:rPr>
              <a:t> score was 0-1 in 77% of patients; this number includes </a:t>
            </a:r>
            <a:endParaRPr lang="en-NZ" sz="1200" kern="1200" dirty="0">
              <a:solidFill>
                <a:schemeClr val="tx1"/>
              </a:solidFill>
              <a:effectLst/>
              <a:latin typeface="+mn-lt"/>
              <a:ea typeface="+mn-ea"/>
              <a:cs typeface="+mn-cs"/>
            </a:endParaRPr>
          </a:p>
          <a:p>
            <a:r>
              <a:rPr lang="en-NZ" sz="1200" kern="1200" dirty="0">
                <a:solidFill>
                  <a:schemeClr val="tx1"/>
                </a:solidFill>
                <a:effectLst/>
                <a:latin typeface="+mn-lt"/>
                <a:ea typeface="+mn-ea"/>
                <a:cs typeface="+mn-cs"/>
              </a:rPr>
              <a:t>-on average our operations took 8.5 hours</a:t>
            </a:r>
          </a:p>
          <a:p>
            <a:r>
              <a:rPr lang="en-NZ" sz="1200" kern="1200" dirty="0">
                <a:solidFill>
                  <a:schemeClr val="tx1"/>
                </a:solidFill>
                <a:effectLst/>
                <a:latin typeface="+mn-lt"/>
                <a:ea typeface="+mn-ea"/>
                <a:cs typeface="+mn-cs"/>
              </a:rPr>
              <a:t>-when used, the average use of RBCs was 4.1 and similarly</a:t>
            </a:r>
          </a:p>
          <a:p>
            <a:endParaRPr lang="en-NZ" sz="1200" kern="1200" dirty="0">
              <a:solidFill>
                <a:schemeClr val="tx1"/>
              </a:solidFill>
              <a:effectLst/>
              <a:latin typeface="+mn-lt"/>
              <a:ea typeface="+mn-ea"/>
              <a:cs typeface="+mn-cs"/>
            </a:endParaRPr>
          </a:p>
          <a:p>
            <a:endParaRPr lang="en-NZ" sz="1200" kern="1200" dirty="0">
              <a:solidFill>
                <a:schemeClr val="tx1"/>
              </a:solidFill>
              <a:effectLst/>
              <a:latin typeface="+mn-lt"/>
              <a:ea typeface="+mn-ea"/>
              <a:cs typeface="+mn-cs"/>
            </a:endParaRPr>
          </a:p>
          <a:p>
            <a:r>
              <a:rPr lang="en-NZ" sz="1200" kern="1200" dirty="0">
                <a:solidFill>
                  <a:schemeClr val="tx1"/>
                </a:solidFill>
                <a:effectLst/>
                <a:latin typeface="+mn-lt"/>
                <a:ea typeface="+mn-ea"/>
                <a:cs typeface="+mn-cs"/>
              </a:rPr>
              <a:t>For supplementary slides</a:t>
            </a:r>
            <a:r>
              <a:rPr lang="en-NZ" sz="1200" kern="1200" baseline="0" dirty="0">
                <a:solidFill>
                  <a:schemeClr val="tx1"/>
                </a:solidFill>
                <a:effectLst/>
                <a:latin typeface="+mn-lt"/>
                <a:ea typeface="+mn-ea"/>
                <a:cs typeface="+mn-cs"/>
              </a:rPr>
              <a:t>: </a:t>
            </a:r>
          </a:p>
          <a:p>
            <a:r>
              <a:rPr lang="en-NZ" sz="1200" kern="1200" baseline="0" dirty="0">
                <a:solidFill>
                  <a:schemeClr val="tx1"/>
                </a:solidFill>
                <a:effectLst/>
                <a:latin typeface="+mn-lt"/>
                <a:ea typeface="+mn-ea"/>
                <a:cs typeface="+mn-cs"/>
              </a:rPr>
              <a:t>-Add number of visceral resections. </a:t>
            </a:r>
            <a:endParaRPr lang="en-NZ" sz="1200" kern="1200" dirty="0">
              <a:solidFill>
                <a:schemeClr val="tx1"/>
              </a:solidFill>
              <a:effectLst/>
              <a:latin typeface="+mn-lt"/>
              <a:ea typeface="+mn-ea"/>
              <a:cs typeface="+mn-cs"/>
            </a:endParaRPr>
          </a:p>
          <a:p>
            <a:r>
              <a:rPr lang="en-NZ" sz="1200" kern="1200" dirty="0">
                <a:solidFill>
                  <a:schemeClr val="tx1"/>
                </a:solidFill>
                <a:effectLst/>
                <a:latin typeface="+mn-lt"/>
                <a:ea typeface="+mn-ea"/>
                <a:cs typeface="+mn-cs"/>
              </a:rPr>
              <a:t>peritoneal </a:t>
            </a:r>
            <a:r>
              <a:rPr lang="en-NZ" sz="1200" kern="1200" dirty="0" err="1">
                <a:solidFill>
                  <a:schemeClr val="tx1"/>
                </a:solidFill>
                <a:effectLst/>
                <a:latin typeface="+mn-lt"/>
                <a:ea typeface="+mn-ea"/>
                <a:cs typeface="+mn-cs"/>
              </a:rPr>
              <a:t>carcinomatosis</a:t>
            </a:r>
            <a:r>
              <a:rPr lang="en-NZ" sz="1200" kern="1200" dirty="0">
                <a:solidFill>
                  <a:schemeClr val="tx1"/>
                </a:solidFill>
                <a:effectLst/>
                <a:latin typeface="+mn-lt"/>
                <a:ea typeface="+mn-ea"/>
                <a:cs typeface="+mn-cs"/>
              </a:rPr>
              <a:t> index or PCI, is used to objectively measure tumour burden, dividing the abdomen into 14 areas, each with a score between 0-3, hence a maximum score 39</a:t>
            </a:r>
          </a:p>
          <a:p>
            <a:r>
              <a:rPr lang="en-NZ" sz="1200" kern="1200" dirty="0">
                <a:solidFill>
                  <a:schemeClr val="tx1"/>
                </a:solidFill>
                <a:effectLst/>
                <a:latin typeface="+mn-lt"/>
                <a:ea typeface="+mn-ea"/>
                <a:cs typeface="+mn-cs"/>
              </a:rPr>
              <a:t>The mean PCI 18.9 </a:t>
            </a:r>
          </a:p>
          <a:p>
            <a:endParaRPr lang="en-NZ"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2F7A65-7B3E-4A9C-B7B9-CAB14B6AA653}" type="slidenum">
              <a:rPr lang="en-NZ" smtClean="0"/>
              <a:t>8</a:t>
            </a:fld>
            <a:endParaRPr lang="en-NZ"/>
          </a:p>
        </p:txBody>
      </p:sp>
    </p:spTree>
    <p:extLst>
      <p:ext uri="{BB962C8B-B14F-4D97-AF65-F5344CB8AC3E}">
        <p14:creationId xmlns:p14="http://schemas.microsoft.com/office/powerpoint/2010/main" val="511503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Operative histology returned 75 patients with mucinous </a:t>
            </a:r>
            <a:r>
              <a:rPr lang="en-US" baseline="0" dirty="0" err="1"/>
              <a:t>appendiceal</a:t>
            </a:r>
            <a:r>
              <a:rPr lang="en-US" baseline="0" dirty="0"/>
              <a:t> carcinoma with pseudomyxoma peritonei or PMP</a:t>
            </a:r>
          </a:p>
          <a:p>
            <a:endParaRPr lang="en-US" baseline="0" dirty="0"/>
          </a:p>
          <a:p>
            <a:r>
              <a:rPr lang="en-US" baseline="0" dirty="0"/>
              <a:t>13 patients had colorectal cancer and 12 of other primary malignant </a:t>
            </a:r>
            <a:r>
              <a:rPr lang="en-US" baseline="0" dirty="0" err="1"/>
              <a:t>aetiologies</a:t>
            </a:r>
            <a:r>
              <a:rPr lang="en-US" baseline="0" dirty="0"/>
              <a:t>.  </a:t>
            </a:r>
          </a:p>
          <a:p>
            <a:endParaRPr lang="en-NZ" baseline="0" dirty="0"/>
          </a:p>
          <a:p>
            <a:r>
              <a:rPr lang="en-NZ" baseline="0" dirty="0" err="1"/>
              <a:t>Nb</a:t>
            </a:r>
            <a:r>
              <a:rPr lang="en-NZ" baseline="0" dirty="0"/>
              <a:t> proportion of PMP </a:t>
            </a:r>
          </a:p>
          <a:p>
            <a:r>
              <a:rPr lang="en-NZ" baseline="0" dirty="0" err="1"/>
              <a:t>Iversen</a:t>
            </a:r>
            <a:r>
              <a:rPr lang="en-NZ" baseline="0" dirty="0"/>
              <a:t> et al HGMCP- 13.8%  </a:t>
            </a:r>
            <a:endParaRPr lang="en-NZ" dirty="0"/>
          </a:p>
        </p:txBody>
      </p:sp>
      <p:sp>
        <p:nvSpPr>
          <p:cNvPr id="4" name="Slide Number Placeholder 3"/>
          <p:cNvSpPr>
            <a:spLocks noGrp="1"/>
          </p:cNvSpPr>
          <p:nvPr>
            <p:ph type="sldNum" sz="quarter" idx="10"/>
          </p:nvPr>
        </p:nvSpPr>
        <p:spPr/>
        <p:txBody>
          <a:bodyPr/>
          <a:lstStyle/>
          <a:p>
            <a:fld id="{4F2F7A65-7B3E-4A9C-B7B9-CAB14B6AA653}" type="slidenum">
              <a:rPr lang="en-NZ" smtClean="0"/>
              <a:t>9</a:t>
            </a:fld>
            <a:endParaRPr lang="en-NZ"/>
          </a:p>
        </p:txBody>
      </p:sp>
    </p:spTree>
    <p:extLst>
      <p:ext uri="{BB962C8B-B14F-4D97-AF65-F5344CB8AC3E}">
        <p14:creationId xmlns:p14="http://schemas.microsoft.com/office/powerpoint/2010/main" val="1292854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DE54595D-A9F2-45F7-98EE-ABF00AFE28A9}" type="datetimeFigureOut">
              <a:rPr lang="en-NZ" smtClean="0"/>
              <a:t>11/06/2020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70D2062-DF5D-4EAD-8969-F03F40481A56}" type="slidenum">
              <a:rPr lang="en-NZ" smtClean="0"/>
              <a:t>‹#›</a:t>
            </a:fld>
            <a:endParaRPr lang="en-NZ"/>
          </a:p>
        </p:txBody>
      </p:sp>
    </p:spTree>
    <p:extLst>
      <p:ext uri="{BB962C8B-B14F-4D97-AF65-F5344CB8AC3E}">
        <p14:creationId xmlns:p14="http://schemas.microsoft.com/office/powerpoint/2010/main" val="3534565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DE54595D-A9F2-45F7-98EE-ABF00AFE28A9}" type="datetimeFigureOut">
              <a:rPr lang="en-NZ" smtClean="0"/>
              <a:t>11/06/2020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70D2062-DF5D-4EAD-8969-F03F40481A56}" type="slidenum">
              <a:rPr lang="en-NZ" smtClean="0"/>
              <a:t>‹#›</a:t>
            </a:fld>
            <a:endParaRPr lang="en-NZ"/>
          </a:p>
        </p:txBody>
      </p:sp>
    </p:spTree>
    <p:extLst>
      <p:ext uri="{BB962C8B-B14F-4D97-AF65-F5344CB8AC3E}">
        <p14:creationId xmlns:p14="http://schemas.microsoft.com/office/powerpoint/2010/main" val="2332976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DE54595D-A9F2-45F7-98EE-ABF00AFE28A9}" type="datetimeFigureOut">
              <a:rPr lang="en-NZ" smtClean="0"/>
              <a:t>11/06/2020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70D2062-DF5D-4EAD-8969-F03F40481A56}" type="slidenum">
              <a:rPr lang="en-NZ" smtClean="0"/>
              <a:t>‹#›</a:t>
            </a:fld>
            <a:endParaRPr lang="en-NZ"/>
          </a:p>
        </p:txBody>
      </p:sp>
    </p:spTree>
    <p:extLst>
      <p:ext uri="{BB962C8B-B14F-4D97-AF65-F5344CB8AC3E}">
        <p14:creationId xmlns:p14="http://schemas.microsoft.com/office/powerpoint/2010/main" val="625396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DE54595D-A9F2-45F7-98EE-ABF00AFE28A9}" type="datetimeFigureOut">
              <a:rPr lang="en-NZ" smtClean="0"/>
              <a:t>11/06/2020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70D2062-DF5D-4EAD-8969-F03F40481A56}" type="slidenum">
              <a:rPr lang="en-NZ" smtClean="0"/>
              <a:t>‹#›</a:t>
            </a:fld>
            <a:endParaRPr lang="en-NZ"/>
          </a:p>
        </p:txBody>
      </p:sp>
    </p:spTree>
    <p:extLst>
      <p:ext uri="{BB962C8B-B14F-4D97-AF65-F5344CB8AC3E}">
        <p14:creationId xmlns:p14="http://schemas.microsoft.com/office/powerpoint/2010/main" val="2496226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54595D-A9F2-45F7-98EE-ABF00AFE28A9}" type="datetimeFigureOut">
              <a:rPr lang="en-NZ" smtClean="0"/>
              <a:t>11/06/2020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70D2062-DF5D-4EAD-8969-F03F40481A56}" type="slidenum">
              <a:rPr lang="en-NZ" smtClean="0"/>
              <a:t>‹#›</a:t>
            </a:fld>
            <a:endParaRPr lang="en-NZ"/>
          </a:p>
        </p:txBody>
      </p:sp>
    </p:spTree>
    <p:extLst>
      <p:ext uri="{BB962C8B-B14F-4D97-AF65-F5344CB8AC3E}">
        <p14:creationId xmlns:p14="http://schemas.microsoft.com/office/powerpoint/2010/main" val="3402165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DE54595D-A9F2-45F7-98EE-ABF00AFE28A9}" type="datetimeFigureOut">
              <a:rPr lang="en-NZ" smtClean="0"/>
              <a:t>11/06/2020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70D2062-DF5D-4EAD-8969-F03F40481A56}" type="slidenum">
              <a:rPr lang="en-NZ" smtClean="0"/>
              <a:t>‹#›</a:t>
            </a:fld>
            <a:endParaRPr lang="en-NZ"/>
          </a:p>
        </p:txBody>
      </p:sp>
    </p:spTree>
    <p:extLst>
      <p:ext uri="{BB962C8B-B14F-4D97-AF65-F5344CB8AC3E}">
        <p14:creationId xmlns:p14="http://schemas.microsoft.com/office/powerpoint/2010/main" val="3619659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DE54595D-A9F2-45F7-98EE-ABF00AFE28A9}" type="datetimeFigureOut">
              <a:rPr lang="en-NZ" smtClean="0"/>
              <a:t>11/06/2020</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570D2062-DF5D-4EAD-8969-F03F40481A56}" type="slidenum">
              <a:rPr lang="en-NZ" smtClean="0"/>
              <a:t>‹#›</a:t>
            </a:fld>
            <a:endParaRPr lang="en-NZ"/>
          </a:p>
        </p:txBody>
      </p:sp>
    </p:spTree>
    <p:extLst>
      <p:ext uri="{BB962C8B-B14F-4D97-AF65-F5344CB8AC3E}">
        <p14:creationId xmlns:p14="http://schemas.microsoft.com/office/powerpoint/2010/main" val="1698763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DE54595D-A9F2-45F7-98EE-ABF00AFE28A9}" type="datetimeFigureOut">
              <a:rPr lang="en-NZ" smtClean="0"/>
              <a:t>11/06/2020</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570D2062-DF5D-4EAD-8969-F03F40481A56}" type="slidenum">
              <a:rPr lang="en-NZ" smtClean="0"/>
              <a:t>‹#›</a:t>
            </a:fld>
            <a:endParaRPr lang="en-NZ"/>
          </a:p>
        </p:txBody>
      </p:sp>
    </p:spTree>
    <p:extLst>
      <p:ext uri="{BB962C8B-B14F-4D97-AF65-F5344CB8AC3E}">
        <p14:creationId xmlns:p14="http://schemas.microsoft.com/office/powerpoint/2010/main" val="115210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4595D-A9F2-45F7-98EE-ABF00AFE28A9}" type="datetimeFigureOut">
              <a:rPr lang="en-NZ" smtClean="0"/>
              <a:t>11/06/2020</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570D2062-DF5D-4EAD-8969-F03F40481A56}" type="slidenum">
              <a:rPr lang="en-NZ" smtClean="0"/>
              <a:t>‹#›</a:t>
            </a:fld>
            <a:endParaRPr lang="en-NZ"/>
          </a:p>
        </p:txBody>
      </p:sp>
    </p:spTree>
    <p:extLst>
      <p:ext uri="{BB962C8B-B14F-4D97-AF65-F5344CB8AC3E}">
        <p14:creationId xmlns:p14="http://schemas.microsoft.com/office/powerpoint/2010/main" val="2486805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54595D-A9F2-45F7-98EE-ABF00AFE28A9}" type="datetimeFigureOut">
              <a:rPr lang="en-NZ" smtClean="0"/>
              <a:t>11/06/2020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70D2062-DF5D-4EAD-8969-F03F40481A56}" type="slidenum">
              <a:rPr lang="en-NZ" smtClean="0"/>
              <a:t>‹#›</a:t>
            </a:fld>
            <a:endParaRPr lang="en-NZ"/>
          </a:p>
        </p:txBody>
      </p:sp>
    </p:spTree>
    <p:extLst>
      <p:ext uri="{BB962C8B-B14F-4D97-AF65-F5344CB8AC3E}">
        <p14:creationId xmlns:p14="http://schemas.microsoft.com/office/powerpoint/2010/main" val="2751798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54595D-A9F2-45F7-98EE-ABF00AFE28A9}" type="datetimeFigureOut">
              <a:rPr lang="en-NZ" smtClean="0"/>
              <a:t>11/06/2020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70D2062-DF5D-4EAD-8969-F03F40481A56}" type="slidenum">
              <a:rPr lang="en-NZ" smtClean="0"/>
              <a:t>‹#›</a:t>
            </a:fld>
            <a:endParaRPr lang="en-NZ"/>
          </a:p>
        </p:txBody>
      </p:sp>
    </p:spTree>
    <p:extLst>
      <p:ext uri="{BB962C8B-B14F-4D97-AF65-F5344CB8AC3E}">
        <p14:creationId xmlns:p14="http://schemas.microsoft.com/office/powerpoint/2010/main" val="1372812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54595D-A9F2-45F7-98EE-ABF00AFE28A9}" type="datetimeFigureOut">
              <a:rPr lang="en-NZ" smtClean="0"/>
              <a:t>11/06/2020</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D2062-DF5D-4EAD-8969-F03F40481A56}" type="slidenum">
              <a:rPr lang="en-NZ" smtClean="0"/>
              <a:t>‹#›</a:t>
            </a:fld>
            <a:endParaRPr lang="en-NZ"/>
          </a:p>
        </p:txBody>
      </p:sp>
    </p:spTree>
    <p:extLst>
      <p:ext uri="{BB962C8B-B14F-4D97-AF65-F5344CB8AC3E}">
        <p14:creationId xmlns:p14="http://schemas.microsoft.com/office/powerpoint/2010/main" val="37075422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935" y="0"/>
            <a:ext cx="9144000" cy="6858000"/>
          </a:xfrm>
          <a:prstGeom prst="rect">
            <a:avLst/>
          </a:prstGeom>
          <a:gradFill flip="none" rotWithShape="1">
            <a:gsLst>
              <a:gs pos="0">
                <a:schemeClr val="accent5">
                  <a:lumMod val="20000"/>
                  <a:lumOff val="80000"/>
                </a:schemeClr>
              </a:gs>
              <a:gs pos="50000">
                <a:schemeClr val="bg1"/>
              </a:gs>
              <a:gs pos="100000">
                <a:schemeClr val="accent5">
                  <a:lumMod val="20000"/>
                  <a:lumOff val="8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 name="Title 1"/>
          <p:cNvSpPr>
            <a:spLocks noGrp="1"/>
          </p:cNvSpPr>
          <p:nvPr>
            <p:ph type="ctrTitle"/>
          </p:nvPr>
        </p:nvSpPr>
        <p:spPr>
          <a:xfrm>
            <a:off x="107504" y="1700809"/>
            <a:ext cx="8928992" cy="2232247"/>
          </a:xfrm>
        </p:spPr>
        <p:txBody>
          <a:bodyPr>
            <a:noAutofit/>
          </a:bodyPr>
          <a:lstStyle/>
          <a:p>
            <a:r>
              <a:rPr lang="en-NZ" sz="3600" dirty="0">
                <a:cs typeface="Arial" panose="020B0604020202020204" pitchFamily="34" charset="0"/>
              </a:rPr>
              <a:t>Long-term Outcomes Following </a:t>
            </a:r>
            <a:br>
              <a:rPr lang="en-NZ" sz="3600" dirty="0">
                <a:cs typeface="Arial" panose="020B0604020202020204" pitchFamily="34" charset="0"/>
              </a:rPr>
            </a:br>
            <a:r>
              <a:rPr lang="en-NZ" sz="3600" dirty="0" err="1">
                <a:cs typeface="Arial" panose="020B0604020202020204" pitchFamily="34" charset="0"/>
              </a:rPr>
              <a:t>Cytoreductive</a:t>
            </a:r>
            <a:r>
              <a:rPr lang="en-NZ" sz="3600" dirty="0">
                <a:cs typeface="Arial" panose="020B0604020202020204" pitchFamily="34" charset="0"/>
              </a:rPr>
              <a:t> Surgery and Heated Intraperitoneal Chemotherapy at Waikato</a:t>
            </a:r>
          </a:p>
        </p:txBody>
      </p:sp>
      <p:sp>
        <p:nvSpPr>
          <p:cNvPr id="3" name="Subtitle 2"/>
          <p:cNvSpPr>
            <a:spLocks noGrp="1"/>
          </p:cNvSpPr>
          <p:nvPr>
            <p:ph type="subTitle" idx="1"/>
          </p:nvPr>
        </p:nvSpPr>
        <p:spPr>
          <a:xfrm>
            <a:off x="-36512" y="3816424"/>
            <a:ext cx="9144000" cy="1340768"/>
          </a:xfrm>
        </p:spPr>
        <p:txBody>
          <a:bodyPr>
            <a:normAutofit/>
          </a:bodyPr>
          <a:lstStyle/>
          <a:p>
            <a:r>
              <a:rPr lang="en-US" sz="2400" dirty="0">
                <a:latin typeface="+mj-lt"/>
                <a:cs typeface="Arial" panose="020B0604020202020204" pitchFamily="34" charset="0"/>
              </a:rPr>
              <a:t>Mosese Karalus, Jasen Ly, Linus Wu, Ralph van Dalen, </a:t>
            </a:r>
            <a:r>
              <a:rPr lang="en-US" sz="2400" dirty="0" err="1">
                <a:latin typeface="+mj-lt"/>
                <a:cs typeface="Arial" panose="020B0604020202020204" pitchFamily="34" charset="0"/>
              </a:rPr>
              <a:t>Simione</a:t>
            </a:r>
            <a:r>
              <a:rPr lang="en-US" sz="2400" dirty="0">
                <a:latin typeface="+mj-lt"/>
                <a:cs typeface="Arial" panose="020B0604020202020204" pitchFamily="34" charset="0"/>
              </a:rPr>
              <a:t> Lolohea </a:t>
            </a:r>
            <a:endParaRPr lang="en-NZ" sz="2400" dirty="0">
              <a:latin typeface="+mj-lt"/>
              <a:cs typeface="Arial" panose="020B0604020202020204" pitchFamily="34" charset="0"/>
            </a:endParaRPr>
          </a:p>
        </p:txBody>
      </p:sp>
      <p:pic>
        <p:nvPicPr>
          <p:cNvPr id="1032" name="Picture 8"/>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64288" y="352950"/>
            <a:ext cx="1587404" cy="9158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Hexagon 7"/>
          <p:cNvSpPr/>
          <p:nvPr/>
        </p:nvSpPr>
        <p:spPr>
          <a:xfrm rot="5400000">
            <a:off x="3614170" y="5257862"/>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0" name="Hexagon 29"/>
          <p:cNvSpPr/>
          <p:nvPr/>
        </p:nvSpPr>
        <p:spPr>
          <a:xfrm rot="5400000">
            <a:off x="5577867" y="5259104"/>
            <a:ext cx="608213" cy="548405"/>
          </a:xfrm>
          <a:prstGeom prst="hexagon">
            <a:avLst/>
          </a:prstGeom>
          <a:gradFill flip="none" rotWithShape="1">
            <a:gsLst>
              <a:gs pos="0">
                <a:schemeClr val="accent5">
                  <a:lumMod val="60000"/>
                  <a:lumOff val="40000"/>
                  <a:tint val="66000"/>
                  <a:satMod val="160000"/>
                </a:schemeClr>
              </a:gs>
              <a:gs pos="50000">
                <a:schemeClr val="accent5">
                  <a:lumMod val="60000"/>
                  <a:lumOff val="40000"/>
                  <a:tint val="44500"/>
                  <a:satMod val="160000"/>
                </a:schemeClr>
              </a:gs>
              <a:gs pos="100000">
                <a:schemeClr val="accent5">
                  <a:lumMod val="60000"/>
                  <a:lumOff val="40000"/>
                  <a:tint val="23500"/>
                  <a:satMod val="160000"/>
                </a:schemeClr>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dirty="0"/>
          </a:p>
        </p:txBody>
      </p:sp>
      <p:sp>
        <p:nvSpPr>
          <p:cNvPr id="32" name="Hexagon 31"/>
          <p:cNvSpPr/>
          <p:nvPr/>
        </p:nvSpPr>
        <p:spPr>
          <a:xfrm rot="5400000">
            <a:off x="2650267" y="5816933"/>
            <a:ext cx="598181" cy="532200"/>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29" name="Hexagon 28"/>
          <p:cNvSpPr/>
          <p:nvPr/>
        </p:nvSpPr>
        <p:spPr>
          <a:xfrm rot="5400000">
            <a:off x="4262878" y="5257862"/>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5" name="Hexagon 34"/>
          <p:cNvSpPr/>
          <p:nvPr/>
        </p:nvSpPr>
        <p:spPr>
          <a:xfrm rot="5400000">
            <a:off x="4918523" y="5257862"/>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6" name="Hexagon 35"/>
          <p:cNvSpPr/>
          <p:nvPr/>
        </p:nvSpPr>
        <p:spPr>
          <a:xfrm rot="5400000">
            <a:off x="4592810" y="5812604"/>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9" name="Hexagon 38"/>
          <p:cNvSpPr/>
          <p:nvPr/>
        </p:nvSpPr>
        <p:spPr>
          <a:xfrm rot="5400000">
            <a:off x="3941645" y="5808787"/>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4" name="Hexagon 33"/>
          <p:cNvSpPr/>
          <p:nvPr/>
        </p:nvSpPr>
        <p:spPr>
          <a:xfrm rot="5400000">
            <a:off x="3297153" y="5806508"/>
            <a:ext cx="598181" cy="553049"/>
          </a:xfrm>
          <a:prstGeom prst="hexagon">
            <a:avLst/>
          </a:prstGeo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10800000" scaled="1"/>
            <a:tileRect/>
          </a:gra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dirty="0"/>
          </a:p>
        </p:txBody>
      </p:sp>
      <p:sp>
        <p:nvSpPr>
          <p:cNvPr id="44" name="Hexagon 43"/>
          <p:cNvSpPr/>
          <p:nvPr/>
        </p:nvSpPr>
        <p:spPr>
          <a:xfrm rot="5400000">
            <a:off x="5269514" y="5817707"/>
            <a:ext cx="598181" cy="553049"/>
          </a:xfrm>
          <a:prstGeom prst="hexagon">
            <a:avLst/>
          </a:prstGeo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10800000" scaled="1"/>
            <a:tileRect/>
          </a:gra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dirty="0"/>
          </a:p>
        </p:txBody>
      </p:sp>
      <p:sp>
        <p:nvSpPr>
          <p:cNvPr id="45" name="Hexagon 44"/>
          <p:cNvSpPr/>
          <p:nvPr/>
        </p:nvSpPr>
        <p:spPr>
          <a:xfrm rot="5400000">
            <a:off x="2957920" y="5264118"/>
            <a:ext cx="608213" cy="548405"/>
          </a:xfrm>
          <a:prstGeom prst="hexagon">
            <a:avLst/>
          </a:prstGeom>
          <a:gradFill flip="none" rotWithShape="1">
            <a:gsLst>
              <a:gs pos="0">
                <a:schemeClr val="accent5">
                  <a:lumMod val="60000"/>
                  <a:lumOff val="40000"/>
                  <a:tint val="66000"/>
                  <a:satMod val="160000"/>
                </a:schemeClr>
              </a:gs>
              <a:gs pos="50000">
                <a:schemeClr val="accent5">
                  <a:lumMod val="60000"/>
                  <a:lumOff val="40000"/>
                  <a:tint val="44500"/>
                  <a:satMod val="160000"/>
                </a:schemeClr>
              </a:gs>
              <a:gs pos="100000">
                <a:schemeClr val="accent5">
                  <a:lumMod val="60000"/>
                  <a:lumOff val="40000"/>
                  <a:tint val="23500"/>
                  <a:satMod val="160000"/>
                </a:schemeClr>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dirty="0"/>
          </a:p>
        </p:txBody>
      </p:sp>
      <p:sp>
        <p:nvSpPr>
          <p:cNvPr id="46" name="Hexagon 45"/>
          <p:cNvSpPr/>
          <p:nvPr/>
        </p:nvSpPr>
        <p:spPr>
          <a:xfrm rot="5400000">
            <a:off x="5910917" y="5828131"/>
            <a:ext cx="598181" cy="532200"/>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pic>
        <p:nvPicPr>
          <p:cNvPr id="24" name="Picture 4" descr="\\waikato.health.govt.nz\Users\Hamilton\GtoLHome\KaralusM\Downloads\kisspng-incandescent-light-bulb-symbol-lamp-point-of-light-5ad1b93e0f4749.2168925315236938860626.png"/>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4367606" y="5327859"/>
            <a:ext cx="402106" cy="452265"/>
          </a:xfrm>
          <a:prstGeom prst="rect">
            <a:avLst/>
          </a:prstGeom>
          <a:noFill/>
          <a:extLst>
            <a:ext uri="{909E8E84-426E-40DD-AFC4-6F175D3DCCD1}">
              <a14:hiddenFill xmlns:a14="http://schemas.microsoft.com/office/drawing/2010/main">
                <a:solidFill>
                  <a:srgbClr val="FFFFFF"/>
                </a:solidFill>
              </a14:hiddenFill>
            </a:ext>
          </a:extLst>
        </p:spPr>
      </p:pic>
      <p:grpSp>
        <p:nvGrpSpPr>
          <p:cNvPr id="49" name="Group 48"/>
          <p:cNvGrpSpPr/>
          <p:nvPr/>
        </p:nvGrpSpPr>
        <p:grpSpPr>
          <a:xfrm>
            <a:off x="4067944" y="5949280"/>
            <a:ext cx="325082" cy="252028"/>
            <a:chOff x="7199246" y="6195936"/>
            <a:chExt cx="325082" cy="252028"/>
          </a:xfrm>
        </p:grpSpPr>
        <p:sp>
          <p:nvSpPr>
            <p:cNvPr id="50" name="Rounded Rectangle 49"/>
            <p:cNvSpPr/>
            <p:nvPr/>
          </p:nvSpPr>
          <p:spPr>
            <a:xfrm>
              <a:off x="7290186" y="6321950"/>
              <a:ext cx="45719" cy="126014"/>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1" name="Rounded Rectangle 50"/>
            <p:cNvSpPr/>
            <p:nvPr/>
          </p:nvSpPr>
          <p:spPr>
            <a:xfrm>
              <a:off x="7388483" y="6285946"/>
              <a:ext cx="45719" cy="162018"/>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2" name="Rounded Rectangle 51"/>
            <p:cNvSpPr/>
            <p:nvPr/>
          </p:nvSpPr>
          <p:spPr>
            <a:xfrm>
              <a:off x="7478609" y="6195936"/>
              <a:ext cx="45719" cy="252028"/>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3" name="Rounded Rectangle 52"/>
            <p:cNvSpPr/>
            <p:nvPr/>
          </p:nvSpPr>
          <p:spPr>
            <a:xfrm>
              <a:off x="7199246" y="6381094"/>
              <a:ext cx="45719" cy="66869"/>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pic>
        <p:nvPicPr>
          <p:cNvPr id="54" name="Picture 7" descr="\\waikato.health.govt.nz\Users\Hamilton\GtoLHome\KaralusM\Downloads\download.jpg"/>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0152" y="476672"/>
            <a:ext cx="1785584" cy="634664"/>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http://uc-calfresh.org/wp-content/uploads/2018/05/earth-printable-4-lofty-design-ideas-pictures-of-14228.jpg"/>
          <p:cNvPicPr>
            <a:picLocks noChangeAspect="1" noChangeArrowheads="1"/>
          </p:cNvPicPr>
          <p:nvPr/>
        </p:nvPicPr>
        <p:blipFill>
          <a:blip r:embed="rId6" cstate="print">
            <a:clrChange>
              <a:clrFrom>
                <a:srgbClr val="FDFDFD"/>
              </a:clrFrom>
              <a:clrTo>
                <a:srgbClr val="FDFDFD">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4663592" y="5851385"/>
            <a:ext cx="489489" cy="47572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waikato.health.govt.nz\Users\Hamilton\GtoLHome\KaralusM\Downloads\kisspng-computer-icons-questionnaire-survey-methodology-fo-swimming-5ad5db65349c32.9701734515239647732155.png"/>
          <p:cNvPicPr>
            <a:picLocks noChangeAspect="1" noChangeArrowheads="1"/>
          </p:cNvPicPr>
          <p:nvPr/>
        </p:nvPicPr>
        <p:blipFill>
          <a:blip r:embed="rId7" cstate="print">
            <a:lum bright="70000" contrast="-70000"/>
            <a:extLst>
              <a:ext uri="{28A0092B-C50C-407E-A947-70E740481C1C}">
                <a14:useLocalDpi xmlns:a14="http://schemas.microsoft.com/office/drawing/2010/main" val="0"/>
              </a:ext>
            </a:extLst>
          </a:blip>
          <a:srcRect/>
          <a:stretch>
            <a:fillRect/>
          </a:stretch>
        </p:blipFill>
        <p:spPr bwMode="auto">
          <a:xfrm>
            <a:off x="5004048" y="5249349"/>
            <a:ext cx="552491" cy="55249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Vintage Roll of antique blank manuscript over white. Ancient scroll of the Law. contour doodle style"/>
          <p:cNvPicPr>
            <a:picLocks noChangeAspect="1" noChangeArrowheads="1"/>
          </p:cNvPicPr>
          <p:nvPr/>
        </p:nvPicPr>
        <p:blipFill rotWithShape="1">
          <a:blip r:embed="rId8"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6396" t="4434" r="6377" b="8137"/>
          <a:stretch/>
        </p:blipFill>
        <p:spPr bwMode="auto">
          <a:xfrm rot="16981653">
            <a:off x="3680381" y="5301208"/>
            <a:ext cx="459571" cy="481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0789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childTnLst>
                                </p:cTn>
                              </p:par>
                              <p:par>
                                <p:cTn id="8" presetID="10" presetClass="entr" presetSubtype="0" fill="hold" grpId="0" nodeType="withEffect">
                                  <p:stCondLst>
                                    <p:cond delay="100"/>
                                  </p:stCondLst>
                                  <p:childTnLst>
                                    <p:set>
                                      <p:cBhvr>
                                        <p:cTn id="9" dur="1" fill="hold">
                                          <p:stCondLst>
                                            <p:cond delay="0"/>
                                          </p:stCondLst>
                                        </p:cTn>
                                        <p:tgtEl>
                                          <p:spTgt spid="45"/>
                                        </p:tgtEl>
                                        <p:attrNameLst>
                                          <p:attrName>style.visibility</p:attrName>
                                        </p:attrNameLst>
                                      </p:cBhvr>
                                      <p:to>
                                        <p:strVal val="visible"/>
                                      </p:to>
                                    </p:set>
                                    <p:animEffect transition="in" filter="fade">
                                      <p:cBhvr>
                                        <p:cTn id="10" dur="1000"/>
                                        <p:tgtEl>
                                          <p:spTgt spid="45"/>
                                        </p:tgtEl>
                                      </p:cBhvr>
                                    </p:animEffect>
                                  </p:childTnLst>
                                </p:cTn>
                              </p:par>
                              <p:par>
                                <p:cTn id="11" presetID="10" presetClass="entr" presetSubtype="0" fill="hold" grpId="0" nodeType="withEffect">
                                  <p:stCondLst>
                                    <p:cond delay="20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1000"/>
                                        <p:tgtEl>
                                          <p:spTgt spid="34"/>
                                        </p:tgtEl>
                                      </p:cBhvr>
                                    </p:animEffect>
                                  </p:childTnLst>
                                </p:cTn>
                              </p:par>
                              <p:par>
                                <p:cTn id="14" presetID="10" presetClass="entr" presetSubtype="0" fill="hold" grpId="0" nodeType="withEffect">
                                  <p:stCondLst>
                                    <p:cond delay="30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childTnLst>
                                </p:cTn>
                              </p:par>
                              <p:par>
                                <p:cTn id="17" presetID="10" presetClass="entr" presetSubtype="0" fill="hold" nodeType="withEffect">
                                  <p:stCondLst>
                                    <p:cond delay="30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childTnLst>
                                </p:cTn>
                              </p:par>
                              <p:par>
                                <p:cTn id="20" presetID="10" presetClass="entr" presetSubtype="0" fill="hold" grpId="0" nodeType="withEffect">
                                  <p:stCondLst>
                                    <p:cond delay="40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1000"/>
                                        <p:tgtEl>
                                          <p:spTgt spid="39"/>
                                        </p:tgtEl>
                                      </p:cBhvr>
                                    </p:animEffect>
                                  </p:childTnLst>
                                </p:cTn>
                              </p:par>
                              <p:par>
                                <p:cTn id="23" presetID="10" presetClass="entr" presetSubtype="0" fill="hold" nodeType="withEffect">
                                  <p:stCondLst>
                                    <p:cond delay="400"/>
                                  </p:stCondLst>
                                  <p:childTnLst>
                                    <p:set>
                                      <p:cBhvr>
                                        <p:cTn id="24" dur="1" fill="hold">
                                          <p:stCondLst>
                                            <p:cond delay="0"/>
                                          </p:stCondLst>
                                        </p:cTn>
                                        <p:tgtEl>
                                          <p:spTgt spid="49"/>
                                        </p:tgtEl>
                                        <p:attrNameLst>
                                          <p:attrName>style.visibility</p:attrName>
                                        </p:attrNameLst>
                                      </p:cBhvr>
                                      <p:to>
                                        <p:strVal val="visible"/>
                                      </p:to>
                                    </p:set>
                                    <p:animEffect transition="in" filter="fade">
                                      <p:cBhvr>
                                        <p:cTn id="25" dur="1000"/>
                                        <p:tgtEl>
                                          <p:spTgt spid="49"/>
                                        </p:tgtEl>
                                      </p:cBhvr>
                                    </p:animEffect>
                                  </p:childTnLst>
                                </p:cTn>
                              </p:par>
                              <p:par>
                                <p:cTn id="26" presetID="10" presetClass="entr" presetSubtype="0" fill="hold" grpId="0" nodeType="withEffect">
                                  <p:stCondLst>
                                    <p:cond delay="50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1000"/>
                                        <p:tgtEl>
                                          <p:spTgt spid="29"/>
                                        </p:tgtEl>
                                      </p:cBhvr>
                                    </p:animEffect>
                                  </p:childTnLst>
                                </p:cTn>
                              </p:par>
                              <p:par>
                                <p:cTn id="29" presetID="10" presetClass="entr" presetSubtype="0" fill="hold" nodeType="withEffect">
                                  <p:stCondLst>
                                    <p:cond delay="50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1000"/>
                                        <p:tgtEl>
                                          <p:spTgt spid="24"/>
                                        </p:tgtEl>
                                      </p:cBhvr>
                                    </p:animEffect>
                                  </p:childTnLst>
                                </p:cTn>
                              </p:par>
                              <p:par>
                                <p:cTn id="32" presetID="10" presetClass="entr" presetSubtype="0" fill="hold" grpId="0" nodeType="withEffect">
                                  <p:stCondLst>
                                    <p:cond delay="60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1000"/>
                                        <p:tgtEl>
                                          <p:spTgt spid="36"/>
                                        </p:tgtEl>
                                      </p:cBhvr>
                                    </p:animEffect>
                                  </p:childTnLst>
                                </p:cTn>
                              </p:par>
                              <p:par>
                                <p:cTn id="35" presetID="10" presetClass="entr" presetSubtype="0" fill="hold" nodeType="withEffect">
                                  <p:stCondLst>
                                    <p:cond delay="600"/>
                                  </p:stCondLst>
                                  <p:childTnLst>
                                    <p:set>
                                      <p:cBhvr>
                                        <p:cTn id="36" dur="1" fill="hold">
                                          <p:stCondLst>
                                            <p:cond delay="0"/>
                                          </p:stCondLst>
                                        </p:cTn>
                                        <p:tgtEl>
                                          <p:spTgt spid="1029"/>
                                        </p:tgtEl>
                                        <p:attrNameLst>
                                          <p:attrName>style.visibility</p:attrName>
                                        </p:attrNameLst>
                                      </p:cBhvr>
                                      <p:to>
                                        <p:strVal val="visible"/>
                                      </p:to>
                                    </p:set>
                                    <p:animEffect transition="in" filter="fade">
                                      <p:cBhvr>
                                        <p:cTn id="37" dur="1000"/>
                                        <p:tgtEl>
                                          <p:spTgt spid="1029"/>
                                        </p:tgtEl>
                                      </p:cBhvr>
                                    </p:animEffect>
                                  </p:childTnLst>
                                </p:cTn>
                              </p:par>
                              <p:par>
                                <p:cTn id="38" presetID="10" presetClass="entr" presetSubtype="0" fill="hold" grpId="0" nodeType="withEffect">
                                  <p:stCondLst>
                                    <p:cond delay="700"/>
                                  </p:stCondLst>
                                  <p:childTnLst>
                                    <p:set>
                                      <p:cBhvr>
                                        <p:cTn id="39" dur="1" fill="hold">
                                          <p:stCondLst>
                                            <p:cond delay="0"/>
                                          </p:stCondLst>
                                        </p:cTn>
                                        <p:tgtEl>
                                          <p:spTgt spid="35"/>
                                        </p:tgtEl>
                                        <p:attrNameLst>
                                          <p:attrName>style.visibility</p:attrName>
                                        </p:attrNameLst>
                                      </p:cBhvr>
                                      <p:to>
                                        <p:strVal val="visible"/>
                                      </p:to>
                                    </p:set>
                                    <p:animEffect transition="in" filter="fade">
                                      <p:cBhvr>
                                        <p:cTn id="40" dur="1000"/>
                                        <p:tgtEl>
                                          <p:spTgt spid="35"/>
                                        </p:tgtEl>
                                      </p:cBhvr>
                                    </p:animEffect>
                                  </p:childTnLst>
                                </p:cTn>
                              </p:par>
                              <p:par>
                                <p:cTn id="41" presetID="10" presetClass="entr" presetSubtype="0" fill="hold" nodeType="withEffect">
                                  <p:stCondLst>
                                    <p:cond delay="700"/>
                                  </p:stCondLst>
                                  <p:childTnLst>
                                    <p:set>
                                      <p:cBhvr>
                                        <p:cTn id="42" dur="1" fill="hold">
                                          <p:stCondLst>
                                            <p:cond delay="0"/>
                                          </p:stCondLst>
                                        </p:cTn>
                                        <p:tgtEl>
                                          <p:spTgt spid="1030"/>
                                        </p:tgtEl>
                                        <p:attrNameLst>
                                          <p:attrName>style.visibility</p:attrName>
                                        </p:attrNameLst>
                                      </p:cBhvr>
                                      <p:to>
                                        <p:strVal val="visible"/>
                                      </p:to>
                                    </p:set>
                                    <p:animEffect transition="in" filter="fade">
                                      <p:cBhvr>
                                        <p:cTn id="43" dur="1000"/>
                                        <p:tgtEl>
                                          <p:spTgt spid="1030"/>
                                        </p:tgtEl>
                                      </p:cBhvr>
                                    </p:animEffect>
                                  </p:childTnLst>
                                </p:cTn>
                              </p:par>
                              <p:par>
                                <p:cTn id="44" presetID="10" presetClass="entr" presetSubtype="0" fill="hold" grpId="0" nodeType="withEffect">
                                  <p:stCondLst>
                                    <p:cond delay="800"/>
                                  </p:stCondLst>
                                  <p:childTnLst>
                                    <p:set>
                                      <p:cBhvr>
                                        <p:cTn id="45" dur="1" fill="hold">
                                          <p:stCondLst>
                                            <p:cond delay="0"/>
                                          </p:stCondLst>
                                        </p:cTn>
                                        <p:tgtEl>
                                          <p:spTgt spid="44"/>
                                        </p:tgtEl>
                                        <p:attrNameLst>
                                          <p:attrName>style.visibility</p:attrName>
                                        </p:attrNameLst>
                                      </p:cBhvr>
                                      <p:to>
                                        <p:strVal val="visible"/>
                                      </p:to>
                                    </p:set>
                                    <p:animEffect transition="in" filter="fade">
                                      <p:cBhvr>
                                        <p:cTn id="46" dur="1000"/>
                                        <p:tgtEl>
                                          <p:spTgt spid="44"/>
                                        </p:tgtEl>
                                      </p:cBhvr>
                                    </p:animEffect>
                                  </p:childTnLst>
                                </p:cTn>
                              </p:par>
                              <p:par>
                                <p:cTn id="47" presetID="10" presetClass="entr" presetSubtype="0" fill="hold" grpId="0" nodeType="withEffect">
                                  <p:stCondLst>
                                    <p:cond delay="90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1000"/>
                                        <p:tgtEl>
                                          <p:spTgt spid="30"/>
                                        </p:tgtEl>
                                      </p:cBhvr>
                                    </p:animEffect>
                                  </p:childTnLst>
                                </p:cTn>
                              </p:par>
                              <p:par>
                                <p:cTn id="50" presetID="10" presetClass="entr" presetSubtype="0" fill="hold" grpId="0" nodeType="withEffect">
                                  <p:stCondLst>
                                    <p:cond delay="1000"/>
                                  </p:stCondLst>
                                  <p:childTnLst>
                                    <p:set>
                                      <p:cBhvr>
                                        <p:cTn id="51" dur="1" fill="hold">
                                          <p:stCondLst>
                                            <p:cond delay="0"/>
                                          </p:stCondLst>
                                        </p:cTn>
                                        <p:tgtEl>
                                          <p:spTgt spid="46"/>
                                        </p:tgtEl>
                                        <p:attrNameLst>
                                          <p:attrName>style.visibility</p:attrName>
                                        </p:attrNameLst>
                                      </p:cBhvr>
                                      <p:to>
                                        <p:strVal val="visible"/>
                                      </p:to>
                                    </p:set>
                                    <p:animEffect transition="in" filter="fade">
                                      <p:cBhvr>
                                        <p:cTn id="52"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0" grpId="0" animBg="1"/>
      <p:bldP spid="32" grpId="0" animBg="1"/>
      <p:bldP spid="29" grpId="0" animBg="1"/>
      <p:bldP spid="35" grpId="0" animBg="1"/>
      <p:bldP spid="36" grpId="0" animBg="1"/>
      <p:bldP spid="39" grpId="0" animBg="1"/>
      <p:bldP spid="34" grpId="0" animBg="1"/>
      <p:bldP spid="44" grpId="0" animBg="1"/>
      <p:bldP spid="45" grpId="0" animBg="1"/>
      <p:bldP spid="4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gradFill flip="none" rotWithShape="1">
            <a:gsLst>
              <a:gs pos="0">
                <a:schemeClr val="accent5">
                  <a:lumMod val="20000"/>
                  <a:lumOff val="80000"/>
                </a:schemeClr>
              </a:gs>
              <a:gs pos="50000">
                <a:schemeClr val="bg1"/>
              </a:gs>
              <a:gs pos="100000">
                <a:schemeClr val="accent5">
                  <a:lumMod val="20000"/>
                  <a:lumOff val="8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NZ" dirty="0"/>
          </a:p>
        </p:txBody>
      </p:sp>
      <p:graphicFrame>
        <p:nvGraphicFramePr>
          <p:cNvPr id="2" name="Table 1"/>
          <p:cNvGraphicFramePr>
            <a:graphicFrameLocks noGrp="1"/>
          </p:cNvGraphicFramePr>
          <p:nvPr>
            <p:extLst>
              <p:ext uri="{D42A27DB-BD31-4B8C-83A1-F6EECF244321}">
                <p14:modId xmlns:p14="http://schemas.microsoft.com/office/powerpoint/2010/main" val="3552149380"/>
              </p:ext>
            </p:extLst>
          </p:nvPr>
        </p:nvGraphicFramePr>
        <p:xfrm>
          <a:off x="251520" y="278650"/>
          <a:ext cx="8568952" cy="6246693"/>
        </p:xfrm>
        <a:graphic>
          <a:graphicData uri="http://schemas.openxmlformats.org/drawingml/2006/table">
            <a:tbl>
              <a:tblPr firstRow="1" bandRow="1">
                <a:tableStyleId>{93296810-A885-4BE3-A3E7-6D5BEEA58F35}</a:tableStyleId>
              </a:tblPr>
              <a:tblGrid>
                <a:gridCol w="6408712">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tblGrid>
              <a:tr h="1257138">
                <a:tc gridSpan="2">
                  <a:txBody>
                    <a:bodyPr/>
                    <a:lstStyle/>
                    <a:p>
                      <a:pPr algn="ctr"/>
                      <a:endParaRPr lang="en-US" sz="2400" dirty="0"/>
                    </a:p>
                    <a:p>
                      <a:pPr algn="ctr"/>
                      <a:r>
                        <a:rPr lang="en-US" sz="2400" dirty="0"/>
                        <a:t>PMP</a:t>
                      </a:r>
                      <a:r>
                        <a:rPr lang="en-US" sz="2400" baseline="0" dirty="0"/>
                        <a:t> by Peritoneal Surface Oncology International (PSOGI) Classification (n:75)</a:t>
                      </a:r>
                      <a:endParaRPr lang="en-NZ" sz="2400" dirty="0"/>
                    </a:p>
                  </a:txBody>
                  <a:tcPr/>
                </a:tc>
                <a:tc hMerge="1">
                  <a:txBody>
                    <a:bodyPr/>
                    <a:lstStyle/>
                    <a:p>
                      <a:endParaRPr lang="en-NZ" dirty="0"/>
                    </a:p>
                  </a:txBody>
                  <a:tcPr/>
                </a:tc>
                <a:extLst>
                  <a:ext uri="{0D108BD9-81ED-4DB2-BD59-A6C34878D82A}">
                    <a16:rowId xmlns:a16="http://schemas.microsoft.com/office/drawing/2014/main" val="10000"/>
                  </a:ext>
                </a:extLst>
              </a:tr>
              <a:tr h="1257138">
                <a:tc>
                  <a:txBody>
                    <a:bodyPr/>
                    <a:lstStyle/>
                    <a:p>
                      <a:r>
                        <a:rPr lang="en-US" sz="2400" dirty="0"/>
                        <a:t>Acellular</a:t>
                      </a:r>
                      <a:r>
                        <a:rPr lang="en-US" sz="2400" baseline="0" dirty="0"/>
                        <a:t> Mucin </a:t>
                      </a:r>
                      <a:endParaRPr lang="en-NZ" sz="2400" dirty="0"/>
                    </a:p>
                  </a:txBody>
                  <a:tcPr/>
                </a:tc>
                <a:tc>
                  <a:txBody>
                    <a:bodyPr/>
                    <a:lstStyle/>
                    <a:p>
                      <a:pPr algn="ctr"/>
                      <a:r>
                        <a:rPr lang="en-US" sz="2400" dirty="0"/>
                        <a:t> </a:t>
                      </a:r>
                    </a:p>
                    <a:p>
                      <a:pPr algn="ctr"/>
                      <a:r>
                        <a:rPr lang="en-US" sz="2400" dirty="0"/>
                        <a:t>8</a:t>
                      </a:r>
                      <a:endParaRPr lang="en-NZ" sz="2400" dirty="0"/>
                    </a:p>
                  </a:txBody>
                  <a:tcPr/>
                </a:tc>
                <a:extLst>
                  <a:ext uri="{0D108BD9-81ED-4DB2-BD59-A6C34878D82A}">
                    <a16:rowId xmlns:a16="http://schemas.microsoft.com/office/drawing/2014/main" val="10001"/>
                  </a:ext>
                </a:extLst>
              </a:tr>
              <a:tr h="12293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Low</a:t>
                      </a:r>
                      <a:r>
                        <a:rPr lang="en-US" sz="2400" baseline="0" dirty="0"/>
                        <a:t> Grade Mucinous Carcinoma Peritonei  </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(LGMCP</a:t>
                      </a:r>
                      <a:r>
                        <a:rPr lang="en-US" sz="2400" baseline="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i="1" baseline="0" dirty="0"/>
                        <a:t>prev. disseminated peritoneal </a:t>
                      </a:r>
                      <a:r>
                        <a:rPr lang="en-US" sz="2000" i="1" baseline="0" dirty="0" err="1"/>
                        <a:t>adenomucinosis</a:t>
                      </a:r>
                      <a:r>
                        <a:rPr lang="en-US" sz="2000" i="1" baseline="0" dirty="0"/>
                        <a:t> (DPAM)</a:t>
                      </a:r>
                      <a:endParaRPr lang="en-NZ" sz="2000" dirty="0"/>
                    </a:p>
                  </a:txBody>
                  <a:tcPr/>
                </a:tc>
                <a:tc>
                  <a:txBody>
                    <a:bodyPr/>
                    <a:lstStyle/>
                    <a:p>
                      <a:pPr algn="ctr"/>
                      <a:endParaRPr lang="en-US" sz="2400" dirty="0"/>
                    </a:p>
                    <a:p>
                      <a:pPr algn="ctr"/>
                      <a:r>
                        <a:rPr lang="en-US" sz="2400" dirty="0"/>
                        <a:t>57</a:t>
                      </a:r>
                      <a:endParaRPr lang="en-NZ" sz="2400" dirty="0"/>
                    </a:p>
                  </a:txBody>
                  <a:tcPr/>
                </a:tc>
                <a:extLst>
                  <a:ext uri="{0D108BD9-81ED-4DB2-BD59-A6C34878D82A}">
                    <a16:rowId xmlns:a16="http://schemas.microsoft.com/office/drawing/2014/main" val="10002"/>
                  </a:ext>
                </a:extLst>
              </a:tr>
              <a:tr h="1229375">
                <a:tc>
                  <a:txBody>
                    <a:bodyPr/>
                    <a:lstStyle/>
                    <a:p>
                      <a:r>
                        <a:rPr lang="en-US" sz="2400" dirty="0"/>
                        <a:t>High Grade</a:t>
                      </a:r>
                      <a:r>
                        <a:rPr lang="en-US" sz="2400" baseline="0" dirty="0"/>
                        <a:t> Mucinous Carcinoma Peritonei </a:t>
                      </a:r>
                    </a:p>
                    <a:p>
                      <a:r>
                        <a:rPr lang="en-US" sz="2400" dirty="0"/>
                        <a:t>(HGMCP)</a:t>
                      </a:r>
                      <a:r>
                        <a:rPr lang="en-US" sz="2400" baseline="0" dirty="0"/>
                        <a:t>  </a:t>
                      </a:r>
                    </a:p>
                    <a:p>
                      <a:r>
                        <a:rPr lang="en-US" sz="2000" i="1" baseline="0" dirty="0"/>
                        <a:t>prev. peritoneal mucinous </a:t>
                      </a:r>
                      <a:r>
                        <a:rPr lang="en-US" sz="2000" i="1" baseline="0" dirty="0" err="1"/>
                        <a:t>carcinomatosis</a:t>
                      </a:r>
                      <a:r>
                        <a:rPr lang="en-US" sz="2000" i="1" baseline="0" dirty="0"/>
                        <a:t>  (PMCA)</a:t>
                      </a:r>
                      <a:endParaRPr lang="en-NZ" sz="2000" dirty="0"/>
                    </a:p>
                  </a:txBody>
                  <a:tcPr/>
                </a:tc>
                <a:tc>
                  <a:txBody>
                    <a:bodyPr/>
                    <a:lstStyle/>
                    <a:p>
                      <a:pPr algn="ctr"/>
                      <a:endParaRPr lang="en-US" sz="2400" dirty="0"/>
                    </a:p>
                    <a:p>
                      <a:pPr algn="ctr"/>
                      <a:r>
                        <a:rPr lang="en-US" sz="2400" dirty="0"/>
                        <a:t>3</a:t>
                      </a:r>
                      <a:endParaRPr lang="en-NZ" sz="2400" dirty="0"/>
                    </a:p>
                  </a:txBody>
                  <a:tcPr/>
                </a:tc>
                <a:extLst>
                  <a:ext uri="{0D108BD9-81ED-4DB2-BD59-A6C34878D82A}">
                    <a16:rowId xmlns:a16="http://schemas.microsoft.com/office/drawing/2014/main" val="10003"/>
                  </a:ext>
                </a:extLst>
              </a:tr>
              <a:tr h="1273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High</a:t>
                      </a:r>
                      <a:r>
                        <a:rPr lang="en-US" sz="2400" baseline="0" dirty="0"/>
                        <a:t> Grade Mucinous Carcinoma Peritonei with Signet Ring Cells </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t>(HGMCP</a:t>
                      </a:r>
                      <a:r>
                        <a:rPr lang="en-US" sz="2400" baseline="0" dirty="0"/>
                        <a:t> – S) </a:t>
                      </a:r>
                      <a:endParaRPr lang="en-NZ" sz="2400" dirty="0"/>
                    </a:p>
                  </a:txBody>
                  <a:tcPr/>
                </a:tc>
                <a:tc>
                  <a:txBody>
                    <a:bodyPr/>
                    <a:lstStyle/>
                    <a:p>
                      <a:pPr algn="ctr"/>
                      <a:endParaRPr lang="en-US" sz="2400" dirty="0"/>
                    </a:p>
                    <a:p>
                      <a:pPr algn="ctr"/>
                      <a:r>
                        <a:rPr lang="en-US" sz="2400" dirty="0"/>
                        <a:t>6</a:t>
                      </a:r>
                      <a:endParaRPr lang="en-NZ" sz="24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24713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27384"/>
            <a:ext cx="9144000" cy="6885384"/>
          </a:xfrm>
          <a:prstGeom prst="rect">
            <a:avLst/>
          </a:prstGeom>
          <a:gradFill flip="none" rotWithShape="1">
            <a:gsLst>
              <a:gs pos="0">
                <a:schemeClr val="accent5">
                  <a:lumMod val="20000"/>
                  <a:lumOff val="80000"/>
                </a:schemeClr>
              </a:gs>
              <a:gs pos="50000">
                <a:schemeClr val="bg1"/>
              </a:gs>
              <a:gs pos="100000">
                <a:schemeClr val="accent5">
                  <a:lumMod val="20000"/>
                  <a:lumOff val="8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NZ" dirty="0"/>
          </a:p>
        </p:txBody>
      </p:sp>
      <p:graphicFrame>
        <p:nvGraphicFramePr>
          <p:cNvPr id="3" name="Table 2"/>
          <p:cNvGraphicFramePr>
            <a:graphicFrameLocks noGrp="1"/>
          </p:cNvGraphicFramePr>
          <p:nvPr>
            <p:extLst>
              <p:ext uri="{D42A27DB-BD31-4B8C-83A1-F6EECF244321}">
                <p14:modId xmlns:p14="http://schemas.microsoft.com/office/powerpoint/2010/main" val="1370274140"/>
              </p:ext>
            </p:extLst>
          </p:nvPr>
        </p:nvGraphicFramePr>
        <p:xfrm>
          <a:off x="179512" y="548680"/>
          <a:ext cx="4392488" cy="5040561"/>
        </p:xfrm>
        <a:graphic>
          <a:graphicData uri="http://schemas.openxmlformats.org/drawingml/2006/table">
            <a:tbl>
              <a:tblPr firstRow="1" bandRow="1">
                <a:tableStyleId>{08FB837D-C827-4EFA-A057-4D05807E0F7C}</a:tableStyleId>
              </a:tblPr>
              <a:tblGrid>
                <a:gridCol w="2196244">
                  <a:extLst>
                    <a:ext uri="{9D8B030D-6E8A-4147-A177-3AD203B41FA5}">
                      <a16:colId xmlns:a16="http://schemas.microsoft.com/office/drawing/2014/main" val="20000"/>
                    </a:ext>
                  </a:extLst>
                </a:gridCol>
                <a:gridCol w="2196244">
                  <a:extLst>
                    <a:ext uri="{9D8B030D-6E8A-4147-A177-3AD203B41FA5}">
                      <a16:colId xmlns:a16="http://schemas.microsoft.com/office/drawing/2014/main" val="20001"/>
                    </a:ext>
                  </a:extLst>
                </a:gridCol>
              </a:tblGrid>
              <a:tr h="947304">
                <a:tc gridSpan="2">
                  <a:txBody>
                    <a:bodyPr/>
                    <a:lstStyle/>
                    <a:p>
                      <a:pPr algn="ctr"/>
                      <a:r>
                        <a:rPr lang="en-NZ" sz="2400" baseline="0" dirty="0"/>
                        <a:t>Number of Complication by </a:t>
                      </a:r>
                      <a:r>
                        <a:rPr lang="en-NZ" sz="2400" baseline="0" dirty="0" err="1"/>
                        <a:t>Clavien-Dindo</a:t>
                      </a:r>
                      <a:r>
                        <a:rPr lang="en-NZ" sz="2400" baseline="0" dirty="0"/>
                        <a:t> Classification</a:t>
                      </a:r>
                      <a:endParaRPr lang="en-NZ" sz="2400" b="1" dirty="0"/>
                    </a:p>
                  </a:txBody>
                  <a:tcPr/>
                </a:tc>
                <a:tc hMerge="1">
                  <a:txBody>
                    <a:bodyPr/>
                    <a:lstStyle/>
                    <a:p>
                      <a:endParaRPr lang="en-NZ" dirty="0"/>
                    </a:p>
                  </a:txBody>
                  <a:tcPr/>
                </a:tc>
                <a:extLst>
                  <a:ext uri="{0D108BD9-81ED-4DB2-BD59-A6C34878D82A}">
                    <a16:rowId xmlns:a16="http://schemas.microsoft.com/office/drawing/2014/main" val="10000"/>
                  </a:ext>
                </a:extLst>
              </a:tr>
              <a:tr h="584751">
                <a:tc>
                  <a:txBody>
                    <a:bodyPr/>
                    <a:lstStyle/>
                    <a:p>
                      <a:pPr algn="ctr"/>
                      <a:r>
                        <a:rPr lang="en-NZ" sz="2400" dirty="0"/>
                        <a:t>1</a:t>
                      </a:r>
                    </a:p>
                  </a:txBody>
                  <a:tcPr/>
                </a:tc>
                <a:tc>
                  <a:txBody>
                    <a:bodyPr/>
                    <a:lstStyle/>
                    <a:p>
                      <a:pPr algn="ctr"/>
                      <a:r>
                        <a:rPr lang="en-US" sz="2400" dirty="0"/>
                        <a:t>22</a:t>
                      </a:r>
                      <a:endParaRPr lang="en-NZ" sz="2400" dirty="0"/>
                    </a:p>
                  </a:txBody>
                  <a:tcPr/>
                </a:tc>
                <a:extLst>
                  <a:ext uri="{0D108BD9-81ED-4DB2-BD59-A6C34878D82A}">
                    <a16:rowId xmlns:a16="http://schemas.microsoft.com/office/drawing/2014/main" val="10001"/>
                  </a:ext>
                </a:extLst>
              </a:tr>
              <a:tr h="584751">
                <a:tc>
                  <a:txBody>
                    <a:bodyPr/>
                    <a:lstStyle/>
                    <a:p>
                      <a:pPr algn="ctr"/>
                      <a:r>
                        <a:rPr lang="en-NZ" sz="2400" dirty="0"/>
                        <a:t>2</a:t>
                      </a:r>
                    </a:p>
                  </a:txBody>
                  <a:tcPr/>
                </a:tc>
                <a:tc>
                  <a:txBody>
                    <a:bodyPr/>
                    <a:lstStyle/>
                    <a:p>
                      <a:pPr algn="ctr"/>
                      <a:r>
                        <a:rPr lang="en-US" sz="2400" dirty="0"/>
                        <a:t>45</a:t>
                      </a:r>
                      <a:endParaRPr lang="en-NZ" sz="2400" dirty="0"/>
                    </a:p>
                  </a:txBody>
                  <a:tcPr/>
                </a:tc>
                <a:extLst>
                  <a:ext uri="{0D108BD9-81ED-4DB2-BD59-A6C34878D82A}">
                    <a16:rowId xmlns:a16="http://schemas.microsoft.com/office/drawing/2014/main" val="10002"/>
                  </a:ext>
                </a:extLst>
              </a:tr>
              <a:tr h="584751">
                <a:tc>
                  <a:txBody>
                    <a:bodyPr/>
                    <a:lstStyle/>
                    <a:p>
                      <a:pPr algn="ctr"/>
                      <a:r>
                        <a:rPr lang="en-NZ" sz="2400" dirty="0"/>
                        <a:t>3a</a:t>
                      </a:r>
                    </a:p>
                  </a:txBody>
                  <a:tcPr/>
                </a:tc>
                <a:tc>
                  <a:txBody>
                    <a:bodyPr/>
                    <a:lstStyle/>
                    <a:p>
                      <a:pPr algn="ctr"/>
                      <a:r>
                        <a:rPr lang="en-NZ" sz="2400" dirty="0"/>
                        <a:t>13 </a:t>
                      </a:r>
                    </a:p>
                  </a:txBody>
                  <a:tcPr/>
                </a:tc>
                <a:extLst>
                  <a:ext uri="{0D108BD9-81ED-4DB2-BD59-A6C34878D82A}">
                    <a16:rowId xmlns:a16="http://schemas.microsoft.com/office/drawing/2014/main" val="10003"/>
                  </a:ext>
                </a:extLst>
              </a:tr>
              <a:tr h="584751">
                <a:tc>
                  <a:txBody>
                    <a:bodyPr/>
                    <a:lstStyle/>
                    <a:p>
                      <a:pPr algn="ctr"/>
                      <a:r>
                        <a:rPr lang="en-NZ" sz="2400" dirty="0"/>
                        <a:t>3b</a:t>
                      </a:r>
                    </a:p>
                  </a:txBody>
                  <a:tcPr/>
                </a:tc>
                <a:tc>
                  <a:txBody>
                    <a:bodyPr/>
                    <a:lstStyle/>
                    <a:p>
                      <a:pPr algn="ctr"/>
                      <a:r>
                        <a:rPr lang="en-NZ" sz="2400" dirty="0"/>
                        <a:t>16</a:t>
                      </a:r>
                    </a:p>
                  </a:txBody>
                  <a:tcPr/>
                </a:tc>
                <a:extLst>
                  <a:ext uri="{0D108BD9-81ED-4DB2-BD59-A6C34878D82A}">
                    <a16:rowId xmlns:a16="http://schemas.microsoft.com/office/drawing/2014/main" val="10004"/>
                  </a:ext>
                </a:extLst>
              </a:tr>
              <a:tr h="584751">
                <a:tc>
                  <a:txBody>
                    <a:bodyPr/>
                    <a:lstStyle/>
                    <a:p>
                      <a:pPr algn="ctr"/>
                      <a:r>
                        <a:rPr lang="en-NZ" sz="2400" dirty="0"/>
                        <a:t>4a</a:t>
                      </a:r>
                    </a:p>
                  </a:txBody>
                  <a:tcPr/>
                </a:tc>
                <a:tc>
                  <a:txBody>
                    <a:bodyPr/>
                    <a:lstStyle/>
                    <a:p>
                      <a:pPr algn="ctr"/>
                      <a:r>
                        <a:rPr lang="en-US" sz="2400" dirty="0"/>
                        <a:t>5</a:t>
                      </a:r>
                      <a:endParaRPr lang="en-NZ" sz="2400" dirty="0"/>
                    </a:p>
                  </a:txBody>
                  <a:tcPr/>
                </a:tc>
                <a:extLst>
                  <a:ext uri="{0D108BD9-81ED-4DB2-BD59-A6C34878D82A}">
                    <a16:rowId xmlns:a16="http://schemas.microsoft.com/office/drawing/2014/main" val="10005"/>
                  </a:ext>
                </a:extLst>
              </a:tr>
              <a:tr h="584751">
                <a:tc>
                  <a:txBody>
                    <a:bodyPr/>
                    <a:lstStyle/>
                    <a:p>
                      <a:pPr algn="ctr"/>
                      <a:r>
                        <a:rPr lang="en-NZ" sz="2400" dirty="0"/>
                        <a:t>4b</a:t>
                      </a:r>
                    </a:p>
                  </a:txBody>
                  <a:tcPr/>
                </a:tc>
                <a:tc>
                  <a:txBody>
                    <a:bodyPr/>
                    <a:lstStyle/>
                    <a:p>
                      <a:pPr algn="ctr"/>
                      <a:r>
                        <a:rPr lang="en-NZ" sz="2400" dirty="0"/>
                        <a:t>1</a:t>
                      </a:r>
                    </a:p>
                  </a:txBody>
                  <a:tcPr/>
                </a:tc>
                <a:extLst>
                  <a:ext uri="{0D108BD9-81ED-4DB2-BD59-A6C34878D82A}">
                    <a16:rowId xmlns:a16="http://schemas.microsoft.com/office/drawing/2014/main" val="10006"/>
                  </a:ext>
                </a:extLst>
              </a:tr>
              <a:tr h="584751">
                <a:tc>
                  <a:txBody>
                    <a:bodyPr/>
                    <a:lstStyle/>
                    <a:p>
                      <a:pPr algn="ctr"/>
                      <a:r>
                        <a:rPr lang="en-NZ" sz="2400" dirty="0"/>
                        <a:t>5</a:t>
                      </a:r>
                    </a:p>
                  </a:txBody>
                  <a:tcPr/>
                </a:tc>
                <a:tc>
                  <a:txBody>
                    <a:bodyPr/>
                    <a:lstStyle/>
                    <a:p>
                      <a:pPr algn="ctr"/>
                      <a:r>
                        <a:rPr lang="en-NZ" sz="2400" dirty="0"/>
                        <a:t>1</a:t>
                      </a:r>
                    </a:p>
                  </a:txBody>
                  <a:tcPr/>
                </a:tc>
                <a:extLst>
                  <a:ext uri="{0D108BD9-81ED-4DB2-BD59-A6C34878D82A}">
                    <a16:rowId xmlns:a16="http://schemas.microsoft.com/office/drawing/2014/main" val="10007"/>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33384433"/>
              </p:ext>
            </p:extLst>
          </p:nvPr>
        </p:nvGraphicFramePr>
        <p:xfrm>
          <a:off x="5057123" y="3089177"/>
          <a:ext cx="3979373" cy="1779983"/>
        </p:xfrm>
        <a:graphic>
          <a:graphicData uri="http://schemas.openxmlformats.org/drawingml/2006/table">
            <a:tbl>
              <a:tblPr firstRow="1" bandRow="1">
                <a:tableStyleId>{93296810-A885-4BE3-A3E7-6D5BEEA58F35}</a:tableStyleId>
              </a:tblPr>
              <a:tblGrid>
                <a:gridCol w="2150310">
                  <a:extLst>
                    <a:ext uri="{9D8B030D-6E8A-4147-A177-3AD203B41FA5}">
                      <a16:colId xmlns:a16="http://schemas.microsoft.com/office/drawing/2014/main" val="20000"/>
                    </a:ext>
                  </a:extLst>
                </a:gridCol>
                <a:gridCol w="1829063">
                  <a:extLst>
                    <a:ext uri="{9D8B030D-6E8A-4147-A177-3AD203B41FA5}">
                      <a16:colId xmlns:a16="http://schemas.microsoft.com/office/drawing/2014/main" val="20001"/>
                    </a:ext>
                  </a:extLst>
                </a:gridCol>
              </a:tblGrid>
              <a:tr h="682785">
                <a:tc>
                  <a:txBody>
                    <a:bodyPr/>
                    <a:lstStyle/>
                    <a:p>
                      <a:pPr algn="ctr"/>
                      <a:r>
                        <a:rPr lang="en-US" sz="2000" dirty="0"/>
                        <a:t>Major Complication</a:t>
                      </a:r>
                      <a:r>
                        <a:rPr lang="en-US" sz="2000" baseline="0" dirty="0"/>
                        <a:t> Rate (Grades 3-4)  (n:100) </a:t>
                      </a:r>
                      <a:endParaRPr lang="en-NZ" sz="2000" dirty="0"/>
                    </a:p>
                  </a:txBody>
                  <a:tcPr/>
                </a:tc>
                <a:tc>
                  <a:txBody>
                    <a:bodyPr/>
                    <a:lstStyle/>
                    <a:p>
                      <a:pPr algn="ctr"/>
                      <a:r>
                        <a:rPr lang="en-US" sz="2000" baseline="0" dirty="0"/>
                        <a:t>International Data</a:t>
                      </a:r>
                    </a:p>
                    <a:p>
                      <a:pPr algn="ctr"/>
                      <a:r>
                        <a:rPr lang="en-US" sz="2000" baseline="0" dirty="0"/>
                        <a:t>Chua et. al. 2012 (</a:t>
                      </a:r>
                      <a:r>
                        <a:rPr lang="en-US" sz="2000" baseline="0" dirty="0" err="1"/>
                        <a:t>Aus</a:t>
                      </a:r>
                      <a:r>
                        <a:rPr lang="en-US" sz="2000" baseline="0" dirty="0"/>
                        <a:t>)</a:t>
                      </a:r>
                      <a:endParaRPr lang="en-NZ" sz="2000" b="0" dirty="0"/>
                    </a:p>
                  </a:txBody>
                  <a:tcPr/>
                </a:tc>
                <a:extLst>
                  <a:ext uri="{0D108BD9-81ED-4DB2-BD59-A6C34878D82A}">
                    <a16:rowId xmlns:a16="http://schemas.microsoft.com/office/drawing/2014/main" val="10000"/>
                  </a:ext>
                </a:extLst>
              </a:tr>
              <a:tr h="469343">
                <a:tc>
                  <a:txBody>
                    <a:bodyPr/>
                    <a:lstStyle/>
                    <a:p>
                      <a:pPr algn="ctr"/>
                      <a:r>
                        <a:rPr lang="en-US" sz="2400" baseline="0" dirty="0"/>
                        <a:t>31 %</a:t>
                      </a:r>
                      <a:endParaRPr lang="en-NZ" sz="2400" dirty="0"/>
                    </a:p>
                  </a:txBody>
                  <a:tcPr/>
                </a:tc>
                <a:tc>
                  <a:txBody>
                    <a:bodyPr/>
                    <a:lstStyle/>
                    <a:p>
                      <a:pPr algn="ctr"/>
                      <a:r>
                        <a:rPr lang="en-NZ" sz="2400" dirty="0"/>
                        <a:t>24% </a:t>
                      </a:r>
                    </a:p>
                  </a:txBody>
                  <a:tcPr/>
                </a:tc>
                <a:extLst>
                  <a:ext uri="{0D108BD9-81ED-4DB2-BD59-A6C34878D82A}">
                    <a16:rowId xmlns:a16="http://schemas.microsoft.com/office/drawing/2014/main" val="10001"/>
                  </a:ext>
                </a:extLst>
              </a:tr>
            </a:tbl>
          </a:graphicData>
        </a:graphic>
      </p:graphicFrame>
      <p:sp>
        <p:nvSpPr>
          <p:cNvPr id="5" name="Right Brace 4"/>
          <p:cNvSpPr/>
          <p:nvPr/>
        </p:nvSpPr>
        <p:spPr>
          <a:xfrm>
            <a:off x="4572000" y="2996952"/>
            <a:ext cx="432048" cy="1800200"/>
          </a:xfrm>
          <a:prstGeom prst="rightBrace">
            <a:avLst/>
          </a:prstGeom>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NZ"/>
          </a:p>
        </p:txBody>
      </p:sp>
      <p:sp>
        <p:nvSpPr>
          <p:cNvPr id="31" name="Hexagon 30"/>
          <p:cNvSpPr/>
          <p:nvPr/>
        </p:nvSpPr>
        <p:spPr>
          <a:xfrm rot="5400000">
            <a:off x="8350039" y="5694872"/>
            <a:ext cx="404881"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2" name="Hexagon 31"/>
          <p:cNvSpPr/>
          <p:nvPr/>
        </p:nvSpPr>
        <p:spPr>
          <a:xfrm rot="5400000">
            <a:off x="8134016" y="6082080"/>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3" name="Hexagon 32"/>
          <p:cNvSpPr/>
          <p:nvPr/>
        </p:nvSpPr>
        <p:spPr>
          <a:xfrm rot="5400000">
            <a:off x="7413936" y="5694872"/>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4" name="Hexagon 33"/>
          <p:cNvSpPr/>
          <p:nvPr/>
        </p:nvSpPr>
        <p:spPr>
          <a:xfrm rot="5400000">
            <a:off x="7884873" y="5694873"/>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5" name="Hexagon 34"/>
          <p:cNvSpPr/>
          <p:nvPr/>
        </p:nvSpPr>
        <p:spPr>
          <a:xfrm rot="5400000">
            <a:off x="7510811" y="6079779"/>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grpSp>
        <p:nvGrpSpPr>
          <p:cNvPr id="36" name="Group 35"/>
          <p:cNvGrpSpPr/>
          <p:nvPr/>
        </p:nvGrpSpPr>
        <p:grpSpPr>
          <a:xfrm>
            <a:off x="7668344" y="6237312"/>
            <a:ext cx="325082" cy="252028"/>
            <a:chOff x="7199246" y="6195936"/>
            <a:chExt cx="325082" cy="252028"/>
          </a:xfrm>
        </p:grpSpPr>
        <p:sp>
          <p:nvSpPr>
            <p:cNvPr id="37" name="Rounded Rectangle 36"/>
            <p:cNvSpPr/>
            <p:nvPr/>
          </p:nvSpPr>
          <p:spPr>
            <a:xfrm>
              <a:off x="7290186" y="6321950"/>
              <a:ext cx="45719" cy="126014"/>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8" name="Rounded Rectangle 37"/>
            <p:cNvSpPr/>
            <p:nvPr/>
          </p:nvSpPr>
          <p:spPr>
            <a:xfrm>
              <a:off x="7388483" y="6285946"/>
              <a:ext cx="45719" cy="162018"/>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9" name="Rounded Rectangle 38"/>
            <p:cNvSpPr/>
            <p:nvPr/>
          </p:nvSpPr>
          <p:spPr>
            <a:xfrm>
              <a:off x="7478609" y="6195936"/>
              <a:ext cx="45719" cy="252028"/>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0" name="Rounded Rectangle 39"/>
            <p:cNvSpPr/>
            <p:nvPr/>
          </p:nvSpPr>
          <p:spPr>
            <a:xfrm>
              <a:off x="7199246" y="6381094"/>
              <a:ext cx="45719" cy="66869"/>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aphicFrame>
        <p:nvGraphicFramePr>
          <p:cNvPr id="16" name="Table 15"/>
          <p:cNvGraphicFramePr>
            <a:graphicFrameLocks noGrp="1"/>
          </p:cNvGraphicFramePr>
          <p:nvPr>
            <p:extLst>
              <p:ext uri="{D42A27DB-BD31-4B8C-83A1-F6EECF244321}">
                <p14:modId xmlns:p14="http://schemas.microsoft.com/office/powerpoint/2010/main" val="583407131"/>
              </p:ext>
            </p:extLst>
          </p:nvPr>
        </p:nvGraphicFramePr>
        <p:xfrm>
          <a:off x="179512" y="550477"/>
          <a:ext cx="4392488" cy="5038763"/>
        </p:xfrm>
        <a:graphic>
          <a:graphicData uri="http://schemas.openxmlformats.org/drawingml/2006/table">
            <a:tbl>
              <a:tblPr firstRow="1" bandRow="1">
                <a:tableStyleId>{08FB837D-C827-4EFA-A057-4D05807E0F7C}</a:tableStyleId>
              </a:tblPr>
              <a:tblGrid>
                <a:gridCol w="2196244">
                  <a:extLst>
                    <a:ext uri="{9D8B030D-6E8A-4147-A177-3AD203B41FA5}">
                      <a16:colId xmlns:a16="http://schemas.microsoft.com/office/drawing/2014/main" val="20000"/>
                    </a:ext>
                  </a:extLst>
                </a:gridCol>
                <a:gridCol w="2196244">
                  <a:extLst>
                    <a:ext uri="{9D8B030D-6E8A-4147-A177-3AD203B41FA5}">
                      <a16:colId xmlns:a16="http://schemas.microsoft.com/office/drawing/2014/main" val="20001"/>
                    </a:ext>
                  </a:extLst>
                </a:gridCol>
              </a:tblGrid>
              <a:tr h="936105">
                <a:tc gridSpan="2">
                  <a:txBody>
                    <a:bodyPr/>
                    <a:lstStyle/>
                    <a:p>
                      <a:pPr algn="ctr"/>
                      <a:r>
                        <a:rPr lang="en-NZ" sz="2400" baseline="0" dirty="0"/>
                        <a:t>Number of Complication by </a:t>
                      </a:r>
                      <a:r>
                        <a:rPr lang="en-NZ" sz="2400" baseline="0" dirty="0" err="1"/>
                        <a:t>Clavien-Dindo</a:t>
                      </a:r>
                      <a:r>
                        <a:rPr lang="en-NZ" sz="2400" baseline="0" dirty="0"/>
                        <a:t> Classification</a:t>
                      </a:r>
                      <a:endParaRPr lang="en-NZ" sz="2400" b="1" dirty="0"/>
                    </a:p>
                  </a:txBody>
                  <a:tcPr/>
                </a:tc>
                <a:tc hMerge="1">
                  <a:txBody>
                    <a:bodyPr/>
                    <a:lstStyle/>
                    <a:p>
                      <a:endParaRPr lang="en-NZ" dirty="0"/>
                    </a:p>
                  </a:txBody>
                  <a:tcPr/>
                </a:tc>
                <a:extLst>
                  <a:ext uri="{0D108BD9-81ED-4DB2-BD59-A6C34878D82A}">
                    <a16:rowId xmlns:a16="http://schemas.microsoft.com/office/drawing/2014/main" val="10000"/>
                  </a:ext>
                </a:extLst>
              </a:tr>
              <a:tr h="586094">
                <a:tc>
                  <a:txBody>
                    <a:bodyPr/>
                    <a:lstStyle/>
                    <a:p>
                      <a:pPr algn="ctr"/>
                      <a:r>
                        <a:rPr lang="en-NZ" sz="2400" dirty="0"/>
                        <a:t>1</a:t>
                      </a:r>
                    </a:p>
                  </a:txBody>
                  <a:tcPr>
                    <a:solidFill>
                      <a:schemeClr val="bg1">
                        <a:lumMod val="75000"/>
                      </a:schemeClr>
                    </a:solidFill>
                  </a:tcPr>
                </a:tc>
                <a:tc>
                  <a:txBody>
                    <a:bodyPr/>
                    <a:lstStyle/>
                    <a:p>
                      <a:pPr algn="ctr"/>
                      <a:r>
                        <a:rPr lang="en-US" sz="2400" dirty="0"/>
                        <a:t>22</a:t>
                      </a:r>
                      <a:endParaRPr lang="en-NZ" sz="2400" dirty="0"/>
                    </a:p>
                  </a:txBody>
                  <a:tcPr>
                    <a:solidFill>
                      <a:schemeClr val="bg1">
                        <a:lumMod val="75000"/>
                      </a:schemeClr>
                    </a:solidFill>
                  </a:tcPr>
                </a:tc>
                <a:extLst>
                  <a:ext uri="{0D108BD9-81ED-4DB2-BD59-A6C34878D82A}">
                    <a16:rowId xmlns:a16="http://schemas.microsoft.com/office/drawing/2014/main" val="10001"/>
                  </a:ext>
                </a:extLst>
              </a:tr>
              <a:tr h="586094">
                <a:tc>
                  <a:txBody>
                    <a:bodyPr/>
                    <a:lstStyle/>
                    <a:p>
                      <a:pPr algn="ctr"/>
                      <a:r>
                        <a:rPr lang="en-NZ" sz="2400" dirty="0"/>
                        <a:t>2</a:t>
                      </a:r>
                    </a:p>
                  </a:txBody>
                  <a:tcPr>
                    <a:solidFill>
                      <a:schemeClr val="bg1">
                        <a:lumMod val="75000"/>
                      </a:schemeClr>
                    </a:solidFill>
                  </a:tcPr>
                </a:tc>
                <a:tc>
                  <a:txBody>
                    <a:bodyPr/>
                    <a:lstStyle/>
                    <a:p>
                      <a:pPr algn="ctr"/>
                      <a:r>
                        <a:rPr lang="en-US" sz="2400" dirty="0"/>
                        <a:t>45</a:t>
                      </a:r>
                      <a:endParaRPr lang="en-NZ" sz="2400" dirty="0"/>
                    </a:p>
                  </a:txBody>
                  <a:tcPr>
                    <a:solidFill>
                      <a:schemeClr val="bg1">
                        <a:lumMod val="75000"/>
                      </a:schemeClr>
                    </a:solidFill>
                  </a:tcPr>
                </a:tc>
                <a:extLst>
                  <a:ext uri="{0D108BD9-81ED-4DB2-BD59-A6C34878D82A}">
                    <a16:rowId xmlns:a16="http://schemas.microsoft.com/office/drawing/2014/main" val="10002"/>
                  </a:ext>
                </a:extLst>
              </a:tr>
              <a:tr h="586094">
                <a:tc>
                  <a:txBody>
                    <a:bodyPr/>
                    <a:lstStyle/>
                    <a:p>
                      <a:pPr algn="ctr"/>
                      <a:r>
                        <a:rPr lang="en-NZ" sz="2400" dirty="0"/>
                        <a:t>3a</a:t>
                      </a:r>
                    </a:p>
                  </a:txBody>
                  <a:tcPr>
                    <a:solidFill>
                      <a:schemeClr val="accent6">
                        <a:lumMod val="60000"/>
                        <a:lumOff val="40000"/>
                      </a:schemeClr>
                    </a:solidFill>
                  </a:tcPr>
                </a:tc>
                <a:tc>
                  <a:txBody>
                    <a:bodyPr/>
                    <a:lstStyle/>
                    <a:p>
                      <a:pPr algn="ctr"/>
                      <a:r>
                        <a:rPr lang="en-NZ" sz="2400" dirty="0"/>
                        <a:t>13 </a:t>
                      </a:r>
                    </a:p>
                  </a:txBody>
                  <a:tcPr>
                    <a:solidFill>
                      <a:schemeClr val="accent6">
                        <a:lumMod val="60000"/>
                        <a:lumOff val="40000"/>
                      </a:schemeClr>
                    </a:solidFill>
                  </a:tcPr>
                </a:tc>
                <a:extLst>
                  <a:ext uri="{0D108BD9-81ED-4DB2-BD59-A6C34878D82A}">
                    <a16:rowId xmlns:a16="http://schemas.microsoft.com/office/drawing/2014/main" val="10003"/>
                  </a:ext>
                </a:extLst>
              </a:tr>
              <a:tr h="586094">
                <a:tc>
                  <a:txBody>
                    <a:bodyPr/>
                    <a:lstStyle/>
                    <a:p>
                      <a:pPr algn="ctr"/>
                      <a:r>
                        <a:rPr lang="en-NZ" sz="2400" dirty="0"/>
                        <a:t>3b</a:t>
                      </a:r>
                    </a:p>
                  </a:txBody>
                  <a:tcPr>
                    <a:solidFill>
                      <a:schemeClr val="accent6">
                        <a:lumMod val="40000"/>
                        <a:lumOff val="60000"/>
                      </a:schemeClr>
                    </a:solidFill>
                  </a:tcPr>
                </a:tc>
                <a:tc>
                  <a:txBody>
                    <a:bodyPr/>
                    <a:lstStyle/>
                    <a:p>
                      <a:pPr algn="ctr"/>
                      <a:r>
                        <a:rPr lang="en-NZ" sz="2400" dirty="0"/>
                        <a:t>16</a:t>
                      </a:r>
                    </a:p>
                  </a:txBody>
                  <a:tcPr>
                    <a:solidFill>
                      <a:schemeClr val="accent6">
                        <a:lumMod val="40000"/>
                        <a:lumOff val="60000"/>
                      </a:schemeClr>
                    </a:solidFill>
                  </a:tcPr>
                </a:tc>
                <a:extLst>
                  <a:ext uri="{0D108BD9-81ED-4DB2-BD59-A6C34878D82A}">
                    <a16:rowId xmlns:a16="http://schemas.microsoft.com/office/drawing/2014/main" val="10004"/>
                  </a:ext>
                </a:extLst>
              </a:tr>
              <a:tr h="586094">
                <a:tc>
                  <a:txBody>
                    <a:bodyPr/>
                    <a:lstStyle/>
                    <a:p>
                      <a:pPr algn="ctr"/>
                      <a:r>
                        <a:rPr lang="en-NZ" sz="2400" dirty="0"/>
                        <a:t>4a</a:t>
                      </a:r>
                    </a:p>
                  </a:txBody>
                  <a:tcPr>
                    <a:solidFill>
                      <a:schemeClr val="accent6">
                        <a:lumMod val="60000"/>
                        <a:lumOff val="40000"/>
                      </a:schemeClr>
                    </a:solidFill>
                  </a:tcPr>
                </a:tc>
                <a:tc>
                  <a:txBody>
                    <a:bodyPr/>
                    <a:lstStyle/>
                    <a:p>
                      <a:pPr algn="ctr"/>
                      <a:r>
                        <a:rPr lang="en-US" sz="2400" dirty="0"/>
                        <a:t>4</a:t>
                      </a:r>
                      <a:endParaRPr lang="en-NZ" sz="2400" dirty="0"/>
                    </a:p>
                  </a:txBody>
                  <a:tcPr>
                    <a:solidFill>
                      <a:schemeClr val="accent6">
                        <a:lumMod val="60000"/>
                        <a:lumOff val="40000"/>
                      </a:schemeClr>
                    </a:solidFill>
                  </a:tcPr>
                </a:tc>
                <a:extLst>
                  <a:ext uri="{0D108BD9-81ED-4DB2-BD59-A6C34878D82A}">
                    <a16:rowId xmlns:a16="http://schemas.microsoft.com/office/drawing/2014/main" val="10005"/>
                  </a:ext>
                </a:extLst>
              </a:tr>
              <a:tr h="586094">
                <a:tc>
                  <a:txBody>
                    <a:bodyPr/>
                    <a:lstStyle/>
                    <a:p>
                      <a:pPr algn="ctr"/>
                      <a:r>
                        <a:rPr lang="en-NZ" sz="2400" dirty="0"/>
                        <a:t>4b</a:t>
                      </a:r>
                    </a:p>
                  </a:txBody>
                  <a:tcPr>
                    <a:solidFill>
                      <a:schemeClr val="accent6">
                        <a:lumMod val="40000"/>
                        <a:lumOff val="60000"/>
                      </a:schemeClr>
                    </a:solidFill>
                  </a:tcPr>
                </a:tc>
                <a:tc>
                  <a:txBody>
                    <a:bodyPr/>
                    <a:lstStyle/>
                    <a:p>
                      <a:pPr algn="ctr"/>
                      <a:r>
                        <a:rPr lang="en-NZ" sz="2400" dirty="0"/>
                        <a:t>1</a:t>
                      </a:r>
                    </a:p>
                  </a:txBody>
                  <a:tcPr>
                    <a:solidFill>
                      <a:schemeClr val="accent6">
                        <a:lumMod val="40000"/>
                        <a:lumOff val="60000"/>
                      </a:schemeClr>
                    </a:solidFill>
                  </a:tcPr>
                </a:tc>
                <a:extLst>
                  <a:ext uri="{0D108BD9-81ED-4DB2-BD59-A6C34878D82A}">
                    <a16:rowId xmlns:a16="http://schemas.microsoft.com/office/drawing/2014/main" val="10006"/>
                  </a:ext>
                </a:extLst>
              </a:tr>
              <a:tr h="586094">
                <a:tc>
                  <a:txBody>
                    <a:bodyPr/>
                    <a:lstStyle/>
                    <a:p>
                      <a:pPr algn="ctr"/>
                      <a:r>
                        <a:rPr lang="en-NZ" sz="2400" dirty="0"/>
                        <a:t>5</a:t>
                      </a:r>
                    </a:p>
                  </a:txBody>
                  <a:tcPr>
                    <a:solidFill>
                      <a:schemeClr val="bg1">
                        <a:lumMod val="75000"/>
                      </a:schemeClr>
                    </a:solidFill>
                  </a:tcPr>
                </a:tc>
                <a:tc>
                  <a:txBody>
                    <a:bodyPr/>
                    <a:lstStyle/>
                    <a:p>
                      <a:pPr algn="ctr"/>
                      <a:r>
                        <a:rPr lang="en-NZ" sz="2400" dirty="0"/>
                        <a:t>1</a:t>
                      </a:r>
                    </a:p>
                  </a:txBody>
                  <a:tcPr>
                    <a:solidFill>
                      <a:schemeClr val="bg1">
                        <a:lumMod val="75000"/>
                      </a:schemeClr>
                    </a:solidFill>
                  </a:tcPr>
                </a:tc>
                <a:extLst>
                  <a:ext uri="{0D108BD9-81ED-4DB2-BD59-A6C34878D82A}">
                    <a16:rowId xmlns:a16="http://schemas.microsoft.com/office/drawing/2014/main" val="10007"/>
                  </a:ext>
                </a:extLst>
              </a:tr>
            </a:tbl>
          </a:graphicData>
        </a:graphic>
      </p:graphicFrame>
      <p:sp>
        <p:nvSpPr>
          <p:cNvPr id="4" name="TextBox 3"/>
          <p:cNvSpPr txBox="1"/>
          <p:nvPr/>
        </p:nvSpPr>
        <p:spPr>
          <a:xfrm>
            <a:off x="5272041" y="1804754"/>
            <a:ext cx="3476423" cy="40011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NZ" sz="2000" dirty="0"/>
              <a:t>1 or More Complications: 61% </a:t>
            </a:r>
          </a:p>
        </p:txBody>
      </p:sp>
    </p:spTree>
    <p:extLst>
      <p:ext uri="{BB962C8B-B14F-4D97-AF65-F5344CB8AC3E}">
        <p14:creationId xmlns:p14="http://schemas.microsoft.com/office/powerpoint/2010/main" val="2982858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10"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childTnLst>
                                </p:cTn>
                              </p:par>
                              <p:par>
                                <p:cTn id="18" presetID="10" presetClass="exit" presetSubtype="0" fill="hold" grpId="0" nodeType="withEffect">
                                  <p:stCondLst>
                                    <p:cond delay="0"/>
                                  </p:stCondLst>
                                  <p:childTnLst>
                                    <p:animEffect transition="out" filter="fade">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Graph of all complications over time</a:t>
            </a:r>
          </a:p>
        </p:txBody>
      </p:sp>
      <p:sp>
        <p:nvSpPr>
          <p:cNvPr id="3" name="Content Placeholder 2"/>
          <p:cNvSpPr>
            <a:spLocks noGrp="1"/>
          </p:cNvSpPr>
          <p:nvPr>
            <p:ph idx="1"/>
          </p:nvPr>
        </p:nvSpPr>
        <p:spPr/>
        <p:txBody>
          <a:bodyPr/>
          <a:lstStyle/>
          <a:p>
            <a:r>
              <a:rPr lang="en-US" dirty="0"/>
              <a:t>From 2008 to 2017 </a:t>
            </a:r>
            <a:r>
              <a:rPr lang="en-US"/>
              <a:t>x time y number</a:t>
            </a:r>
          </a:p>
        </p:txBody>
      </p:sp>
      <p:sp>
        <p:nvSpPr>
          <p:cNvPr id="4" name="Rectangle 3"/>
          <p:cNvSpPr/>
          <p:nvPr/>
        </p:nvSpPr>
        <p:spPr>
          <a:xfrm>
            <a:off x="0" y="-27384"/>
            <a:ext cx="9144000" cy="6885384"/>
          </a:xfrm>
          <a:prstGeom prst="rect">
            <a:avLst/>
          </a:prstGeom>
          <a:gradFill flip="none" rotWithShape="1">
            <a:gsLst>
              <a:gs pos="0">
                <a:schemeClr val="accent5">
                  <a:lumMod val="20000"/>
                  <a:lumOff val="80000"/>
                </a:schemeClr>
              </a:gs>
              <a:gs pos="50000">
                <a:schemeClr val="bg1"/>
              </a:gs>
              <a:gs pos="100000">
                <a:schemeClr val="accent5">
                  <a:lumMod val="20000"/>
                  <a:lumOff val="8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NZ" dirty="0"/>
          </a:p>
        </p:txBody>
      </p:sp>
      <p:sp>
        <p:nvSpPr>
          <p:cNvPr id="5" name="Hexagon 4"/>
          <p:cNvSpPr/>
          <p:nvPr/>
        </p:nvSpPr>
        <p:spPr>
          <a:xfrm rot="5400000">
            <a:off x="8350039" y="5694872"/>
            <a:ext cx="404881"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6" name="Hexagon 5"/>
          <p:cNvSpPr/>
          <p:nvPr/>
        </p:nvSpPr>
        <p:spPr>
          <a:xfrm rot="5400000">
            <a:off x="8134016" y="6082080"/>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7" name="Hexagon 6"/>
          <p:cNvSpPr/>
          <p:nvPr/>
        </p:nvSpPr>
        <p:spPr>
          <a:xfrm rot="5400000">
            <a:off x="7413936" y="5694872"/>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8" name="Hexagon 7"/>
          <p:cNvSpPr/>
          <p:nvPr/>
        </p:nvSpPr>
        <p:spPr>
          <a:xfrm rot="5400000">
            <a:off x="7884873" y="5694873"/>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9" name="Hexagon 8"/>
          <p:cNvSpPr/>
          <p:nvPr/>
        </p:nvSpPr>
        <p:spPr>
          <a:xfrm rot="5400000">
            <a:off x="7510811" y="6079779"/>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grpSp>
        <p:nvGrpSpPr>
          <p:cNvPr id="10" name="Group 9"/>
          <p:cNvGrpSpPr/>
          <p:nvPr/>
        </p:nvGrpSpPr>
        <p:grpSpPr>
          <a:xfrm>
            <a:off x="7668344" y="6237312"/>
            <a:ext cx="325082" cy="252028"/>
            <a:chOff x="7199246" y="6195936"/>
            <a:chExt cx="325082" cy="252028"/>
          </a:xfrm>
        </p:grpSpPr>
        <p:sp>
          <p:nvSpPr>
            <p:cNvPr id="11" name="Rounded Rectangle 10"/>
            <p:cNvSpPr/>
            <p:nvPr/>
          </p:nvSpPr>
          <p:spPr>
            <a:xfrm>
              <a:off x="7290186" y="6321950"/>
              <a:ext cx="45719" cy="126014"/>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Rounded Rectangle 11"/>
            <p:cNvSpPr/>
            <p:nvPr/>
          </p:nvSpPr>
          <p:spPr>
            <a:xfrm>
              <a:off x="7388483" y="6285946"/>
              <a:ext cx="45719" cy="162018"/>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3" name="Rounded Rectangle 12"/>
            <p:cNvSpPr/>
            <p:nvPr/>
          </p:nvSpPr>
          <p:spPr>
            <a:xfrm>
              <a:off x="7478609" y="6195936"/>
              <a:ext cx="45719" cy="252028"/>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4" name="Rounded Rectangle 13"/>
            <p:cNvSpPr/>
            <p:nvPr/>
          </p:nvSpPr>
          <p:spPr>
            <a:xfrm>
              <a:off x="7199246" y="6381094"/>
              <a:ext cx="45719" cy="66869"/>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aphicFrame>
        <p:nvGraphicFramePr>
          <p:cNvPr id="15" name="Chart 14"/>
          <p:cNvGraphicFramePr/>
          <p:nvPr>
            <p:extLst>
              <p:ext uri="{D42A27DB-BD31-4B8C-83A1-F6EECF244321}">
                <p14:modId xmlns:p14="http://schemas.microsoft.com/office/powerpoint/2010/main" val="2944879820"/>
              </p:ext>
            </p:extLst>
          </p:nvPr>
        </p:nvGraphicFramePr>
        <p:xfrm>
          <a:off x="161764" y="260648"/>
          <a:ext cx="8820471" cy="52837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9418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0" y="0"/>
            <a:ext cx="9144000" cy="6858000"/>
          </a:xfrm>
          <a:prstGeom prst="rect">
            <a:avLst/>
          </a:prstGeom>
          <a:gradFill flip="none" rotWithShape="1">
            <a:gsLst>
              <a:gs pos="0">
                <a:schemeClr val="accent5">
                  <a:lumMod val="20000"/>
                  <a:lumOff val="80000"/>
                </a:schemeClr>
              </a:gs>
              <a:gs pos="50000">
                <a:schemeClr val="bg1"/>
              </a:gs>
              <a:gs pos="100000">
                <a:schemeClr val="accent5">
                  <a:lumMod val="20000"/>
                  <a:lumOff val="8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NZ" dirty="0"/>
          </a:p>
        </p:txBody>
      </p:sp>
      <p:graphicFrame>
        <p:nvGraphicFramePr>
          <p:cNvPr id="10" name="Table 9"/>
          <p:cNvGraphicFramePr>
            <a:graphicFrameLocks noGrp="1"/>
          </p:cNvGraphicFramePr>
          <p:nvPr>
            <p:extLst>
              <p:ext uri="{D42A27DB-BD31-4B8C-83A1-F6EECF244321}">
                <p14:modId xmlns:p14="http://schemas.microsoft.com/office/powerpoint/2010/main" val="2956098495"/>
              </p:ext>
            </p:extLst>
          </p:nvPr>
        </p:nvGraphicFramePr>
        <p:xfrm>
          <a:off x="1403648" y="1628800"/>
          <a:ext cx="6696744" cy="2856903"/>
        </p:xfrm>
        <a:graphic>
          <a:graphicData uri="http://schemas.openxmlformats.org/drawingml/2006/table">
            <a:tbl>
              <a:tblPr firstRow="1" bandRow="1">
                <a:tableStyleId>{284E427A-3D55-4303-BF80-6455036E1DE7}</a:tableStyleId>
              </a:tblPr>
              <a:tblGrid>
                <a:gridCol w="2232248">
                  <a:extLst>
                    <a:ext uri="{9D8B030D-6E8A-4147-A177-3AD203B41FA5}">
                      <a16:colId xmlns:a16="http://schemas.microsoft.com/office/drawing/2014/main" val="20000"/>
                    </a:ext>
                  </a:extLst>
                </a:gridCol>
                <a:gridCol w="2048145">
                  <a:extLst>
                    <a:ext uri="{9D8B030D-6E8A-4147-A177-3AD203B41FA5}">
                      <a16:colId xmlns:a16="http://schemas.microsoft.com/office/drawing/2014/main" val="20001"/>
                    </a:ext>
                  </a:extLst>
                </a:gridCol>
                <a:gridCol w="2416351">
                  <a:extLst>
                    <a:ext uri="{9D8B030D-6E8A-4147-A177-3AD203B41FA5}">
                      <a16:colId xmlns:a16="http://schemas.microsoft.com/office/drawing/2014/main" val="20002"/>
                    </a:ext>
                  </a:extLst>
                </a:gridCol>
              </a:tblGrid>
              <a:tr h="1407957">
                <a:tc gridSpan="2">
                  <a:txBody>
                    <a:bodyPr/>
                    <a:lstStyle/>
                    <a:p>
                      <a:pPr algn="ctr"/>
                      <a:endParaRPr lang="en-US" sz="2800" dirty="0"/>
                    </a:p>
                    <a:p>
                      <a:pPr algn="ctr"/>
                      <a:r>
                        <a:rPr lang="en-US" sz="2800" dirty="0"/>
                        <a:t>Length of stay</a:t>
                      </a:r>
                      <a:r>
                        <a:rPr lang="en-US" sz="2800" baseline="0" dirty="0"/>
                        <a:t> (days)</a:t>
                      </a:r>
                      <a:endParaRPr lang="en-NZ" sz="2800" dirty="0"/>
                    </a:p>
                  </a:txBody>
                  <a:tcPr/>
                </a:tc>
                <a:tc hMerge="1">
                  <a:txBody>
                    <a:bodyPr/>
                    <a:lstStyle/>
                    <a:p>
                      <a:endParaRPr lang="en-NZ" dirty="0"/>
                    </a:p>
                  </a:txBody>
                  <a:tcPr/>
                </a:tc>
                <a:tc>
                  <a:txBody>
                    <a:bodyPr/>
                    <a:lstStyle/>
                    <a:p>
                      <a:pPr algn="ctr"/>
                      <a:endParaRPr lang="en-US" sz="2800" baseline="0" dirty="0"/>
                    </a:p>
                    <a:p>
                      <a:pPr algn="ctr"/>
                      <a:r>
                        <a:rPr lang="en-US" sz="2800" baseline="0" dirty="0"/>
                        <a:t>Hill et. al. 2014 (Basingstoke)</a:t>
                      </a:r>
                      <a:endParaRPr lang="en-NZ" sz="2800" b="0" i="1" dirty="0"/>
                    </a:p>
                  </a:txBody>
                  <a:tcPr/>
                </a:tc>
                <a:extLst>
                  <a:ext uri="{0D108BD9-81ED-4DB2-BD59-A6C34878D82A}">
                    <a16:rowId xmlns:a16="http://schemas.microsoft.com/office/drawing/2014/main" val="10000"/>
                  </a:ext>
                </a:extLst>
              </a:tr>
              <a:tr h="681268">
                <a:tc>
                  <a:txBody>
                    <a:bodyPr/>
                    <a:lstStyle/>
                    <a:p>
                      <a:r>
                        <a:rPr lang="en-US" sz="2800" strike="noStrike"/>
                        <a:t>Hospital</a:t>
                      </a:r>
                      <a:r>
                        <a:rPr lang="en-US" sz="2800" strike="noStrike" baseline="0"/>
                        <a:t> (SD) </a:t>
                      </a:r>
                      <a:endParaRPr lang="en-NZ" sz="2800" strike="noStrike" dirty="0"/>
                    </a:p>
                  </a:txBody>
                  <a:tcPr/>
                </a:tc>
                <a:tc>
                  <a:txBody>
                    <a:bodyPr/>
                    <a:lstStyle/>
                    <a:p>
                      <a:pPr algn="ctr"/>
                      <a:r>
                        <a:rPr lang="en-US" sz="2800" strike="noStrike" dirty="0"/>
                        <a:t>16 (16)</a:t>
                      </a:r>
                      <a:endParaRPr lang="en-NZ" sz="2800" strike="noStrike" dirty="0"/>
                    </a:p>
                  </a:txBody>
                  <a:tcPr/>
                </a:tc>
                <a:tc>
                  <a:txBody>
                    <a:bodyPr/>
                    <a:lstStyle/>
                    <a:p>
                      <a:pPr algn="ctr"/>
                      <a:r>
                        <a:rPr lang="en-US" sz="2800" strike="noStrike" dirty="0"/>
                        <a:t>16</a:t>
                      </a:r>
                      <a:endParaRPr lang="en-NZ" sz="2800" strike="noStrike" dirty="0"/>
                    </a:p>
                  </a:txBody>
                  <a:tcPr/>
                </a:tc>
                <a:extLst>
                  <a:ext uri="{0D108BD9-81ED-4DB2-BD59-A6C34878D82A}">
                    <a16:rowId xmlns:a16="http://schemas.microsoft.com/office/drawing/2014/main" val="10001"/>
                  </a:ext>
                </a:extLst>
              </a:tr>
              <a:tr h="767678">
                <a:tc>
                  <a:txBody>
                    <a:bodyPr/>
                    <a:lstStyle/>
                    <a:p>
                      <a:r>
                        <a:rPr lang="en-US" sz="2800" dirty="0"/>
                        <a:t>HDU</a:t>
                      </a:r>
                      <a:r>
                        <a:rPr lang="en-US" sz="2800" baseline="0" dirty="0"/>
                        <a:t> </a:t>
                      </a:r>
                      <a:endParaRPr lang="en-NZ" sz="2800" dirty="0"/>
                    </a:p>
                  </a:txBody>
                  <a:tcPr/>
                </a:tc>
                <a:tc>
                  <a:txBody>
                    <a:bodyPr/>
                    <a:lstStyle/>
                    <a:p>
                      <a:pPr algn="ctr"/>
                      <a:r>
                        <a:rPr lang="en-US" sz="2800"/>
                        <a:t>3.1</a:t>
                      </a:r>
                      <a:endParaRPr lang="en-NZ" sz="2800" dirty="0"/>
                    </a:p>
                  </a:txBody>
                  <a:tcPr/>
                </a:tc>
                <a:tc>
                  <a:txBody>
                    <a:bodyPr/>
                    <a:lstStyle/>
                    <a:p>
                      <a:pPr algn="ctr"/>
                      <a:r>
                        <a:rPr lang="en-US" sz="2800" dirty="0"/>
                        <a:t>-</a:t>
                      </a:r>
                      <a:endParaRPr lang="en-NZ" sz="2800" dirty="0"/>
                    </a:p>
                  </a:txBody>
                  <a:tcPr/>
                </a:tc>
                <a:extLst>
                  <a:ext uri="{0D108BD9-81ED-4DB2-BD59-A6C34878D82A}">
                    <a16:rowId xmlns:a16="http://schemas.microsoft.com/office/drawing/2014/main" val="10002"/>
                  </a:ext>
                </a:extLst>
              </a:tr>
            </a:tbl>
          </a:graphicData>
        </a:graphic>
      </p:graphicFrame>
      <p:sp>
        <p:nvSpPr>
          <p:cNvPr id="2" name="TextBox 1"/>
          <p:cNvSpPr txBox="1"/>
          <p:nvPr/>
        </p:nvSpPr>
        <p:spPr>
          <a:xfrm>
            <a:off x="1481641" y="4509120"/>
            <a:ext cx="5976664" cy="400110"/>
          </a:xfrm>
          <a:prstGeom prst="rect">
            <a:avLst/>
          </a:prstGeom>
          <a:noFill/>
        </p:spPr>
        <p:txBody>
          <a:bodyPr wrap="square" rtlCol="0">
            <a:spAutoFit/>
          </a:bodyPr>
          <a:lstStyle/>
          <a:p>
            <a:r>
              <a:rPr lang="en-US" sz="2000" dirty="0"/>
              <a:t>Longer stay if experienced major complication p&lt;0.001 </a:t>
            </a:r>
            <a:endParaRPr lang="en-NZ" sz="2000" dirty="0"/>
          </a:p>
        </p:txBody>
      </p:sp>
      <p:sp>
        <p:nvSpPr>
          <p:cNvPr id="23" name="Hexagon 22"/>
          <p:cNvSpPr/>
          <p:nvPr/>
        </p:nvSpPr>
        <p:spPr>
          <a:xfrm rot="5400000">
            <a:off x="8350039" y="5694872"/>
            <a:ext cx="404881"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dirty="0"/>
          </a:p>
        </p:txBody>
      </p:sp>
      <p:sp>
        <p:nvSpPr>
          <p:cNvPr id="24" name="Hexagon 23"/>
          <p:cNvSpPr/>
          <p:nvPr/>
        </p:nvSpPr>
        <p:spPr>
          <a:xfrm rot="5400000">
            <a:off x="8134016" y="6082080"/>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dirty="0"/>
          </a:p>
        </p:txBody>
      </p:sp>
      <p:sp>
        <p:nvSpPr>
          <p:cNvPr id="25" name="Hexagon 24"/>
          <p:cNvSpPr/>
          <p:nvPr/>
        </p:nvSpPr>
        <p:spPr>
          <a:xfrm rot="5400000">
            <a:off x="7413936" y="5694872"/>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dirty="0"/>
          </a:p>
        </p:txBody>
      </p:sp>
      <p:sp>
        <p:nvSpPr>
          <p:cNvPr id="26" name="Hexagon 25"/>
          <p:cNvSpPr/>
          <p:nvPr/>
        </p:nvSpPr>
        <p:spPr>
          <a:xfrm rot="5400000">
            <a:off x="7884873" y="5694873"/>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dirty="0"/>
          </a:p>
        </p:txBody>
      </p:sp>
      <p:sp>
        <p:nvSpPr>
          <p:cNvPr id="27" name="Hexagon 26"/>
          <p:cNvSpPr/>
          <p:nvPr/>
        </p:nvSpPr>
        <p:spPr>
          <a:xfrm rot="5400000">
            <a:off x="7510811" y="6079779"/>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dirty="0"/>
          </a:p>
        </p:txBody>
      </p:sp>
      <p:grpSp>
        <p:nvGrpSpPr>
          <p:cNvPr id="28" name="Group 27"/>
          <p:cNvGrpSpPr/>
          <p:nvPr/>
        </p:nvGrpSpPr>
        <p:grpSpPr>
          <a:xfrm>
            <a:off x="7668344" y="6237312"/>
            <a:ext cx="325082" cy="252028"/>
            <a:chOff x="7199246" y="6195936"/>
            <a:chExt cx="325082" cy="252028"/>
          </a:xfrm>
        </p:grpSpPr>
        <p:sp>
          <p:nvSpPr>
            <p:cNvPr id="29" name="Rounded Rectangle 28"/>
            <p:cNvSpPr/>
            <p:nvPr/>
          </p:nvSpPr>
          <p:spPr>
            <a:xfrm>
              <a:off x="7290186" y="6321950"/>
              <a:ext cx="45719" cy="126014"/>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30" name="Rounded Rectangle 29"/>
            <p:cNvSpPr/>
            <p:nvPr/>
          </p:nvSpPr>
          <p:spPr>
            <a:xfrm>
              <a:off x="7388483" y="6285946"/>
              <a:ext cx="45719" cy="162018"/>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31" name="Rounded Rectangle 30"/>
            <p:cNvSpPr/>
            <p:nvPr/>
          </p:nvSpPr>
          <p:spPr>
            <a:xfrm>
              <a:off x="7478609" y="6195936"/>
              <a:ext cx="45719" cy="252028"/>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32" name="Rounded Rectangle 31"/>
            <p:cNvSpPr/>
            <p:nvPr/>
          </p:nvSpPr>
          <p:spPr>
            <a:xfrm>
              <a:off x="7199246" y="6381094"/>
              <a:ext cx="45719" cy="66869"/>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grpSp>
    </p:spTree>
    <p:extLst>
      <p:ext uri="{BB962C8B-B14F-4D97-AF65-F5344CB8AC3E}">
        <p14:creationId xmlns:p14="http://schemas.microsoft.com/office/powerpoint/2010/main" val="1353715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0" y="27384"/>
            <a:ext cx="9144000" cy="6858000"/>
          </a:xfrm>
          <a:prstGeom prst="rect">
            <a:avLst/>
          </a:prstGeom>
          <a:gradFill flip="none" rotWithShape="1">
            <a:gsLst>
              <a:gs pos="0">
                <a:schemeClr val="accent5">
                  <a:lumMod val="20000"/>
                  <a:lumOff val="80000"/>
                </a:schemeClr>
              </a:gs>
              <a:gs pos="50000">
                <a:schemeClr val="bg1"/>
              </a:gs>
              <a:gs pos="100000">
                <a:schemeClr val="accent5">
                  <a:lumMod val="20000"/>
                  <a:lumOff val="8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NZ" dirty="0"/>
          </a:p>
        </p:txBody>
      </p:sp>
      <p:sp>
        <p:nvSpPr>
          <p:cNvPr id="22" name="Hexagon 21"/>
          <p:cNvSpPr/>
          <p:nvPr/>
        </p:nvSpPr>
        <p:spPr>
          <a:xfrm rot="5400000">
            <a:off x="8350039" y="5694872"/>
            <a:ext cx="404881"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23" name="Hexagon 22"/>
          <p:cNvSpPr/>
          <p:nvPr/>
        </p:nvSpPr>
        <p:spPr>
          <a:xfrm rot="5400000">
            <a:off x="8134016" y="6082080"/>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24" name="Hexagon 23"/>
          <p:cNvSpPr/>
          <p:nvPr/>
        </p:nvSpPr>
        <p:spPr>
          <a:xfrm rot="5400000">
            <a:off x="7413936" y="5694872"/>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25" name="Hexagon 24"/>
          <p:cNvSpPr/>
          <p:nvPr/>
        </p:nvSpPr>
        <p:spPr>
          <a:xfrm rot="5400000">
            <a:off x="7884873" y="5694873"/>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26" name="Hexagon 25"/>
          <p:cNvSpPr/>
          <p:nvPr/>
        </p:nvSpPr>
        <p:spPr>
          <a:xfrm rot="5400000">
            <a:off x="7510811" y="6079779"/>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grpSp>
        <p:nvGrpSpPr>
          <p:cNvPr id="27" name="Group 26"/>
          <p:cNvGrpSpPr/>
          <p:nvPr/>
        </p:nvGrpSpPr>
        <p:grpSpPr>
          <a:xfrm>
            <a:off x="7668344" y="6237312"/>
            <a:ext cx="325082" cy="252028"/>
            <a:chOff x="7199246" y="6195936"/>
            <a:chExt cx="325082" cy="252028"/>
          </a:xfrm>
        </p:grpSpPr>
        <p:sp>
          <p:nvSpPr>
            <p:cNvPr id="28" name="Rounded Rectangle 27"/>
            <p:cNvSpPr/>
            <p:nvPr/>
          </p:nvSpPr>
          <p:spPr>
            <a:xfrm>
              <a:off x="7290186" y="6321950"/>
              <a:ext cx="45719" cy="126014"/>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9" name="Rounded Rectangle 28"/>
            <p:cNvSpPr/>
            <p:nvPr/>
          </p:nvSpPr>
          <p:spPr>
            <a:xfrm>
              <a:off x="7388483" y="6285946"/>
              <a:ext cx="45719" cy="162018"/>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0" name="Rounded Rectangle 29"/>
            <p:cNvSpPr/>
            <p:nvPr/>
          </p:nvSpPr>
          <p:spPr>
            <a:xfrm>
              <a:off x="7478609" y="6195936"/>
              <a:ext cx="45719" cy="252028"/>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1" name="Rounded Rectangle 30"/>
            <p:cNvSpPr/>
            <p:nvPr/>
          </p:nvSpPr>
          <p:spPr>
            <a:xfrm>
              <a:off x="7199246" y="6381094"/>
              <a:ext cx="45719" cy="66869"/>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
        <p:nvSpPr>
          <p:cNvPr id="18" name="Rectangle 17"/>
          <p:cNvSpPr/>
          <p:nvPr/>
        </p:nvSpPr>
        <p:spPr>
          <a:xfrm>
            <a:off x="676609" y="188640"/>
            <a:ext cx="7960959" cy="541913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7169" y="1648430"/>
            <a:ext cx="384137" cy="10331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6649" y="620688"/>
            <a:ext cx="4684196" cy="45676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TextBox 18"/>
          <p:cNvSpPr txBox="1"/>
          <p:nvPr/>
        </p:nvSpPr>
        <p:spPr>
          <a:xfrm>
            <a:off x="6149217" y="809417"/>
            <a:ext cx="1800200" cy="707886"/>
          </a:xfrm>
          <a:prstGeom prst="rect">
            <a:avLst/>
          </a:prstGeom>
          <a:noFill/>
        </p:spPr>
        <p:txBody>
          <a:bodyPr wrap="square" rtlCol="0">
            <a:spAutoFit/>
          </a:bodyPr>
          <a:lstStyle/>
          <a:p>
            <a:pPr algn="ctr"/>
            <a:r>
              <a:rPr lang="en-US" sz="2000" b="1" dirty="0"/>
              <a:t>Primary Malignancy</a:t>
            </a:r>
            <a:endParaRPr lang="en-NZ" sz="2000" b="1" dirty="0"/>
          </a:p>
        </p:txBody>
      </p:sp>
      <p:sp>
        <p:nvSpPr>
          <p:cNvPr id="20" name="TextBox 19"/>
          <p:cNvSpPr txBox="1"/>
          <p:nvPr/>
        </p:nvSpPr>
        <p:spPr>
          <a:xfrm>
            <a:off x="6005201" y="1601505"/>
            <a:ext cx="2743263" cy="1323439"/>
          </a:xfrm>
          <a:prstGeom prst="rect">
            <a:avLst/>
          </a:prstGeom>
          <a:noFill/>
        </p:spPr>
        <p:txBody>
          <a:bodyPr wrap="square" rtlCol="0">
            <a:spAutoFit/>
          </a:bodyPr>
          <a:lstStyle/>
          <a:p>
            <a:r>
              <a:rPr lang="en-NZ" sz="1600" b="1" dirty="0" err="1"/>
              <a:t>Appendiceal</a:t>
            </a:r>
            <a:r>
              <a:rPr lang="en-NZ" sz="1600" b="1" dirty="0"/>
              <a:t>          69.3%    </a:t>
            </a:r>
          </a:p>
          <a:p>
            <a:r>
              <a:rPr lang="en-NZ" sz="1600" b="1" dirty="0"/>
              <a:t>Neuroendocrine   0%      </a:t>
            </a:r>
          </a:p>
          <a:p>
            <a:r>
              <a:rPr lang="en-NZ" sz="1600" b="1" dirty="0"/>
              <a:t>Colorectal 	             39%      </a:t>
            </a:r>
          </a:p>
          <a:p>
            <a:r>
              <a:rPr lang="en-NZ" sz="1600" b="1" dirty="0"/>
              <a:t>Mesothelioma      25%      </a:t>
            </a:r>
          </a:p>
          <a:p>
            <a:r>
              <a:rPr lang="en-NZ" sz="1600" b="1" dirty="0"/>
              <a:t>Overall 	             58% </a:t>
            </a:r>
          </a:p>
        </p:txBody>
      </p:sp>
      <p:sp>
        <p:nvSpPr>
          <p:cNvPr id="21" name="Title 1"/>
          <p:cNvSpPr txBox="1">
            <a:spLocks/>
          </p:cNvSpPr>
          <p:nvPr/>
        </p:nvSpPr>
        <p:spPr>
          <a:xfrm rot="16200000">
            <a:off x="-1580627" y="2533756"/>
            <a:ext cx="4896544" cy="332803"/>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NZ" sz="1800" b="1" dirty="0"/>
              <a:t>Cumulative survival</a:t>
            </a:r>
          </a:p>
        </p:txBody>
      </p:sp>
      <p:sp>
        <p:nvSpPr>
          <p:cNvPr id="32" name="Title 1"/>
          <p:cNvSpPr txBox="1">
            <a:spLocks/>
          </p:cNvSpPr>
          <p:nvPr/>
        </p:nvSpPr>
        <p:spPr>
          <a:xfrm>
            <a:off x="892633" y="5175723"/>
            <a:ext cx="4827712" cy="360040"/>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NZ" sz="1800" b="1" dirty="0"/>
              <a:t>                        Time to Recurrence (days)</a:t>
            </a:r>
          </a:p>
        </p:txBody>
      </p:sp>
      <p:sp>
        <p:nvSpPr>
          <p:cNvPr id="33" name="Title 1"/>
          <p:cNvSpPr>
            <a:spLocks noGrp="1"/>
          </p:cNvSpPr>
          <p:nvPr>
            <p:ph type="title"/>
          </p:nvPr>
        </p:nvSpPr>
        <p:spPr>
          <a:xfrm>
            <a:off x="1330587" y="207171"/>
            <a:ext cx="6402806" cy="360040"/>
          </a:xfrm>
          <a:solidFill>
            <a:schemeClr val="bg1"/>
          </a:solidFill>
        </p:spPr>
        <p:txBody>
          <a:bodyPr>
            <a:noAutofit/>
          </a:bodyPr>
          <a:lstStyle/>
          <a:p>
            <a:pPr algn="l"/>
            <a:r>
              <a:rPr lang="en-NZ" sz="2000" b="1" dirty="0"/>
              <a:t>5-year Recurrence-Free Survival by Primary Malignancy</a:t>
            </a:r>
          </a:p>
        </p:txBody>
      </p:sp>
      <p:sp>
        <p:nvSpPr>
          <p:cNvPr id="34" name="TextBox 33"/>
          <p:cNvSpPr txBox="1"/>
          <p:nvPr/>
        </p:nvSpPr>
        <p:spPr>
          <a:xfrm>
            <a:off x="5220072" y="3429000"/>
            <a:ext cx="3559307" cy="1815882"/>
          </a:xfrm>
          <a:prstGeom prst="rect">
            <a:avLst/>
          </a:prstGeom>
          <a:noFill/>
        </p:spPr>
        <p:txBody>
          <a:bodyPr wrap="square" rtlCol="0">
            <a:spAutoFit/>
          </a:bodyPr>
          <a:lstStyle/>
          <a:p>
            <a:pPr algn="ctr"/>
            <a:r>
              <a:rPr lang="en-US" sz="1600" dirty="0"/>
              <a:t>         </a:t>
            </a:r>
            <a:r>
              <a:rPr lang="en-US" sz="1600" i="1" dirty="0"/>
              <a:t>Variables associated with recurrence: </a:t>
            </a:r>
          </a:p>
          <a:p>
            <a:pPr marL="742950" lvl="1" indent="-285750">
              <a:buFont typeface="Arial" panose="020B0604020202020204" pitchFamily="34" charset="0"/>
              <a:buChar char="•"/>
            </a:pPr>
            <a:r>
              <a:rPr lang="en-US" sz="1600" dirty="0"/>
              <a:t>Received stoma      (</a:t>
            </a:r>
            <a:r>
              <a:rPr lang="en-US" sz="1600" i="1" dirty="0"/>
              <a:t>p</a:t>
            </a:r>
            <a:r>
              <a:rPr lang="en-US" sz="1600" dirty="0"/>
              <a:t>:0.04) </a:t>
            </a:r>
          </a:p>
          <a:p>
            <a:pPr marL="742950" lvl="1" indent="-285750">
              <a:buFont typeface="Arial" panose="020B0604020202020204" pitchFamily="34" charset="0"/>
              <a:buChar char="•"/>
            </a:pPr>
            <a:r>
              <a:rPr lang="en-US" sz="1600" dirty="0"/>
              <a:t>Lymph node                     metastasis               </a:t>
            </a:r>
            <a:r>
              <a:rPr lang="en-US" sz="1600" i="1" dirty="0"/>
              <a:t>(p:</a:t>
            </a:r>
            <a:r>
              <a:rPr lang="en-US" sz="1600" dirty="0"/>
              <a:t>0.013)</a:t>
            </a:r>
          </a:p>
          <a:p>
            <a:pPr marL="742950" lvl="1" indent="-285750">
              <a:buFont typeface="Arial" panose="020B0604020202020204" pitchFamily="34" charset="0"/>
              <a:buChar char="•"/>
            </a:pPr>
            <a:r>
              <a:rPr lang="en-US" sz="1600" dirty="0"/>
              <a:t>Received adjuvant chemotherapy        </a:t>
            </a:r>
            <a:r>
              <a:rPr lang="en-US" sz="1600" i="1" dirty="0"/>
              <a:t>(p&lt;</a:t>
            </a:r>
            <a:r>
              <a:rPr lang="en-US" sz="1600" dirty="0"/>
              <a:t>0.001) </a:t>
            </a:r>
            <a:endParaRPr lang="en-NZ" sz="1600" dirty="0"/>
          </a:p>
        </p:txBody>
      </p:sp>
    </p:spTree>
    <p:extLst>
      <p:ext uri="{BB962C8B-B14F-4D97-AF65-F5344CB8AC3E}">
        <p14:creationId xmlns:p14="http://schemas.microsoft.com/office/powerpoint/2010/main" val="4270038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0" y="0"/>
            <a:ext cx="9144000" cy="6885384"/>
          </a:xfrm>
          <a:prstGeom prst="rect">
            <a:avLst/>
          </a:prstGeom>
          <a:gradFill flip="none" rotWithShape="1">
            <a:gsLst>
              <a:gs pos="0">
                <a:schemeClr val="accent5">
                  <a:lumMod val="20000"/>
                  <a:lumOff val="80000"/>
                </a:schemeClr>
              </a:gs>
              <a:gs pos="50000">
                <a:schemeClr val="bg1"/>
              </a:gs>
              <a:gs pos="100000">
                <a:schemeClr val="accent5">
                  <a:lumMod val="20000"/>
                  <a:lumOff val="8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NZ" dirty="0"/>
          </a:p>
        </p:txBody>
      </p:sp>
      <p:sp>
        <p:nvSpPr>
          <p:cNvPr id="4" name="AutoShape 2" descr="https://webmail.waikatodhb.health.nz/owa/service.svc/s/GetFileAttachment?id=AAMkAGQ5YTJkZGM2LTNlNGUtNDc0My05Yjk2LWEzODRkZWQzYmQwNABGAAAAAADGqClhziN4Ro4bQr1OLYZ8BwAffOwvsX6PS62R%2B71lpKJfAA483dDPAAD4l0GzNHdgTpk3mv4q5bAdAAMwO%2F%2BjAAABEgAQAIT4FaSUyclPkmUQzxuNtqg%3D&amp;X-OWA-CANARY=NGFh1piT9kKS_PpAS0hMGLDNW6-todYIVCH-PTF0nTmiYXVi2S9Wuhff0ekY9eUK5VI8Lq7ke90."/>
          <p:cNvSpPr>
            <a:spLocks noChangeAspect="1" noChangeArrowheads="1"/>
          </p:cNvSpPr>
          <p:nvPr/>
        </p:nvSpPr>
        <p:spPr bwMode="auto">
          <a:xfrm>
            <a:off x="395536" y="-392105"/>
            <a:ext cx="7467600" cy="59721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7" name="AutoShape 8" descr="https://webmail.waikatodhb.health.nz/owa/service.svc/s/GetFileAttachment?id=AAMkAGQ5YTJkZGM2LTNlNGUtNDc0My05Yjk2LWEzODRkZWQzYmQwNABGAAAAAADGqClhziN4Ro4bQr1OLYZ8BwAffOwvsX6PS62R%2B71lpKJfAA483c%2BrAAD4l0GzNHdgTpk3mv4q5bAdAAMwPAjrAAABEgAQAN7VY8ZMIYBEgMAaW0TzKck%3D&amp;X-OWA-CANARY=_Fwu4aVBVUmtmSZRj6ncFBF56K-todYIsZX9XUIagr-DUQIIIS18SwxCHNokeBrc-S3vLI5q5S8."/>
          <p:cNvSpPr>
            <a:spLocks noChangeAspect="1" noChangeArrowheads="1"/>
          </p:cNvSpPr>
          <p:nvPr/>
        </p:nvSpPr>
        <p:spPr bwMode="auto">
          <a:xfrm>
            <a:off x="420936" y="-3167055"/>
            <a:ext cx="7467600" cy="59721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8" name="AutoShape 10" descr="https://webmail.waikatodhb.health.nz/owa/service.svc/s/GetFileAttachment?id=AAMkAGQ5YTJkZGM2LTNlNGUtNDc0My05Yjk2LWEzODRkZWQzYmQwNABGAAAAAADGqClhziN4Ro4bQr1OLYZ8BwAffOwvsX6PS62R%2B71lpKJfAA483c%2BrAAD4l0GzNHdgTpk3mv4q5bAdAAMwPAjrAAABEgAQAN7VY8ZMIYBEgMAaW0TzKck%3D&amp;X-OWA-CANARY=_Fwu4aVBVUmtmSZRj6ncFBF56K-todYIsZX9XUIagr-DUQIIIS18SwxCHNokeBrc-S3vLI5q5S8."/>
          <p:cNvSpPr>
            <a:spLocks noChangeAspect="1" noChangeArrowheads="1"/>
          </p:cNvSpPr>
          <p:nvPr/>
        </p:nvSpPr>
        <p:spPr bwMode="auto">
          <a:xfrm>
            <a:off x="420936" y="-44608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11" name="Rectangle 10"/>
          <p:cNvSpPr/>
          <p:nvPr/>
        </p:nvSpPr>
        <p:spPr>
          <a:xfrm>
            <a:off x="683568" y="188640"/>
            <a:ext cx="7960959" cy="541913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 name="TextBox 2"/>
          <p:cNvSpPr txBox="1"/>
          <p:nvPr/>
        </p:nvSpPr>
        <p:spPr>
          <a:xfrm>
            <a:off x="5508104" y="1052736"/>
            <a:ext cx="1800200" cy="707886"/>
          </a:xfrm>
          <a:prstGeom prst="rect">
            <a:avLst/>
          </a:prstGeom>
          <a:noFill/>
        </p:spPr>
        <p:txBody>
          <a:bodyPr wrap="square" rtlCol="0">
            <a:spAutoFit/>
          </a:bodyPr>
          <a:lstStyle/>
          <a:p>
            <a:pPr algn="ctr"/>
            <a:r>
              <a:rPr lang="en-US" sz="2000" b="1" dirty="0"/>
              <a:t>Primary Malignancy</a:t>
            </a:r>
            <a:endParaRPr lang="en-NZ" sz="2000" b="1" dirty="0"/>
          </a:p>
        </p:txBody>
      </p:sp>
      <p:sp>
        <p:nvSpPr>
          <p:cNvPr id="5" name="TextBox 4"/>
          <p:cNvSpPr txBox="1"/>
          <p:nvPr/>
        </p:nvSpPr>
        <p:spPr>
          <a:xfrm>
            <a:off x="5573155" y="1836060"/>
            <a:ext cx="2743263" cy="1323439"/>
          </a:xfrm>
          <a:prstGeom prst="rect">
            <a:avLst/>
          </a:prstGeom>
          <a:noFill/>
        </p:spPr>
        <p:txBody>
          <a:bodyPr wrap="square" rtlCol="0">
            <a:spAutoFit/>
          </a:bodyPr>
          <a:lstStyle/>
          <a:p>
            <a:r>
              <a:rPr lang="en-NZ" sz="1600" b="1" dirty="0" err="1"/>
              <a:t>Appendiceal</a:t>
            </a:r>
            <a:r>
              <a:rPr lang="en-NZ" sz="1600" b="1" dirty="0"/>
              <a:t>         81.3%    </a:t>
            </a:r>
          </a:p>
          <a:p>
            <a:r>
              <a:rPr lang="en-NZ" sz="1600" b="1" dirty="0"/>
              <a:t>Mesothelioma     75%      </a:t>
            </a:r>
          </a:p>
          <a:p>
            <a:r>
              <a:rPr lang="en-NZ" sz="1600" b="1" dirty="0"/>
              <a:t>Colorectal 	            77%      </a:t>
            </a:r>
          </a:p>
          <a:p>
            <a:r>
              <a:rPr lang="en-NZ" sz="1600" b="1" dirty="0"/>
              <a:t>Neuroendocrine  25%      </a:t>
            </a:r>
          </a:p>
          <a:p>
            <a:r>
              <a:rPr lang="en-NZ" sz="1600" b="1" dirty="0"/>
              <a:t>Overall 	            78% </a:t>
            </a:r>
          </a:p>
        </p:txBody>
      </p:sp>
      <p:sp>
        <p:nvSpPr>
          <p:cNvPr id="33" name="Hexagon 32"/>
          <p:cNvSpPr/>
          <p:nvPr/>
        </p:nvSpPr>
        <p:spPr>
          <a:xfrm rot="5400000">
            <a:off x="8350039" y="5722256"/>
            <a:ext cx="404881"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4" name="Hexagon 33"/>
          <p:cNvSpPr/>
          <p:nvPr/>
        </p:nvSpPr>
        <p:spPr>
          <a:xfrm rot="5400000">
            <a:off x="8134016" y="6109464"/>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5" name="Hexagon 34"/>
          <p:cNvSpPr/>
          <p:nvPr/>
        </p:nvSpPr>
        <p:spPr>
          <a:xfrm rot="5400000">
            <a:off x="7413936" y="5722256"/>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6" name="Hexagon 35"/>
          <p:cNvSpPr/>
          <p:nvPr/>
        </p:nvSpPr>
        <p:spPr>
          <a:xfrm rot="5400000">
            <a:off x="7884873" y="5722257"/>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7" name="Hexagon 36"/>
          <p:cNvSpPr/>
          <p:nvPr/>
        </p:nvSpPr>
        <p:spPr>
          <a:xfrm rot="5400000">
            <a:off x="7510811" y="6107163"/>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grpSp>
        <p:nvGrpSpPr>
          <p:cNvPr id="38" name="Group 37"/>
          <p:cNvGrpSpPr/>
          <p:nvPr/>
        </p:nvGrpSpPr>
        <p:grpSpPr>
          <a:xfrm>
            <a:off x="7668344" y="6264696"/>
            <a:ext cx="325082" cy="252028"/>
            <a:chOff x="7199246" y="6195936"/>
            <a:chExt cx="325082" cy="252028"/>
          </a:xfrm>
        </p:grpSpPr>
        <p:sp>
          <p:nvSpPr>
            <p:cNvPr id="39" name="Rounded Rectangle 38"/>
            <p:cNvSpPr/>
            <p:nvPr/>
          </p:nvSpPr>
          <p:spPr>
            <a:xfrm>
              <a:off x="7290186" y="6321950"/>
              <a:ext cx="45719" cy="126014"/>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0" name="Rounded Rectangle 39"/>
            <p:cNvSpPr/>
            <p:nvPr/>
          </p:nvSpPr>
          <p:spPr>
            <a:xfrm>
              <a:off x="7388483" y="6285946"/>
              <a:ext cx="45719" cy="162018"/>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1" name="Rounded Rectangle 40"/>
            <p:cNvSpPr/>
            <p:nvPr/>
          </p:nvSpPr>
          <p:spPr>
            <a:xfrm>
              <a:off x="7478609" y="6195936"/>
              <a:ext cx="45719" cy="252028"/>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2" name="Rounded Rectangle 41"/>
            <p:cNvSpPr/>
            <p:nvPr/>
          </p:nvSpPr>
          <p:spPr>
            <a:xfrm>
              <a:off x="7199246" y="6381094"/>
              <a:ext cx="45719" cy="66869"/>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
        <p:nvSpPr>
          <p:cNvPr id="12" name="Title 1"/>
          <p:cNvSpPr txBox="1">
            <a:spLocks/>
          </p:cNvSpPr>
          <p:nvPr/>
        </p:nvSpPr>
        <p:spPr>
          <a:xfrm rot="16200000">
            <a:off x="-1573668" y="2533756"/>
            <a:ext cx="4896544" cy="332803"/>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NZ" sz="1800" b="1" dirty="0"/>
              <a:t>Cumulative survival</a:t>
            </a:r>
          </a:p>
        </p:txBody>
      </p:sp>
      <p:sp>
        <p:nvSpPr>
          <p:cNvPr id="16" name="TextBox 15"/>
          <p:cNvSpPr txBox="1"/>
          <p:nvPr/>
        </p:nvSpPr>
        <p:spPr>
          <a:xfrm>
            <a:off x="5220072" y="3263445"/>
            <a:ext cx="1762946" cy="400110"/>
          </a:xfrm>
          <a:prstGeom prst="rect">
            <a:avLst/>
          </a:prstGeom>
          <a:noFill/>
        </p:spPr>
        <p:txBody>
          <a:bodyPr wrap="square" rtlCol="0">
            <a:spAutoFit/>
          </a:bodyPr>
          <a:lstStyle/>
          <a:p>
            <a:pPr algn="ctr"/>
            <a:r>
              <a:rPr lang="en-NZ" sz="2000" dirty="0"/>
              <a:t>(</a:t>
            </a:r>
            <a:r>
              <a:rPr lang="en-NZ" sz="2000" i="1" dirty="0"/>
              <a:t>p </a:t>
            </a:r>
            <a:r>
              <a:rPr lang="en-NZ" sz="2000" dirty="0"/>
              <a:t>&lt;0.05) </a:t>
            </a: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014" y="495203"/>
            <a:ext cx="4323084" cy="481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itle 1"/>
          <p:cNvSpPr txBox="1">
            <a:spLocks/>
          </p:cNvSpPr>
          <p:nvPr/>
        </p:nvSpPr>
        <p:spPr>
          <a:xfrm>
            <a:off x="1046833" y="5175723"/>
            <a:ext cx="4827712" cy="360040"/>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NZ" sz="1800" b="1" dirty="0"/>
              <a:t>                        Time to death (days)</a:t>
            </a:r>
          </a:p>
        </p:txBody>
      </p:sp>
      <p:sp>
        <p:nvSpPr>
          <p:cNvPr id="2" name="Title 1"/>
          <p:cNvSpPr>
            <a:spLocks noGrp="1"/>
          </p:cNvSpPr>
          <p:nvPr>
            <p:ph type="title"/>
          </p:nvPr>
        </p:nvSpPr>
        <p:spPr>
          <a:xfrm>
            <a:off x="1259634" y="207171"/>
            <a:ext cx="4514528" cy="360040"/>
          </a:xfrm>
          <a:solidFill>
            <a:schemeClr val="bg1"/>
          </a:solidFill>
        </p:spPr>
        <p:txBody>
          <a:bodyPr>
            <a:noAutofit/>
          </a:bodyPr>
          <a:lstStyle/>
          <a:p>
            <a:pPr algn="l"/>
            <a:r>
              <a:rPr lang="en-NZ" sz="2000" b="1" dirty="0"/>
              <a:t>5-Year Survival by Primary Malignancy</a:t>
            </a:r>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3022" y="1836060"/>
            <a:ext cx="419100" cy="1107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1180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0" y="0"/>
            <a:ext cx="9144000" cy="6858000"/>
          </a:xfrm>
          <a:prstGeom prst="rect">
            <a:avLst/>
          </a:prstGeom>
          <a:gradFill flip="none" rotWithShape="1">
            <a:gsLst>
              <a:gs pos="0">
                <a:schemeClr val="accent5">
                  <a:lumMod val="20000"/>
                  <a:lumOff val="80000"/>
                </a:schemeClr>
              </a:gs>
              <a:gs pos="50000">
                <a:schemeClr val="bg1"/>
              </a:gs>
              <a:gs pos="100000">
                <a:schemeClr val="accent5">
                  <a:lumMod val="20000"/>
                  <a:lumOff val="8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NZ" dirty="0"/>
          </a:p>
        </p:txBody>
      </p:sp>
      <p:sp>
        <p:nvSpPr>
          <p:cNvPr id="4" name="AutoShape 2" descr="https://webmail.waikatodhb.health.nz/owa/service.svc/s/GetFileAttachment?id=AAMkAGQ5YTJkZGM2LTNlNGUtNDc0My05Yjk2LWEzODRkZWQzYmQwNABGAAAAAADGqClhziN4Ro4bQr1OLYZ8BwAffOwvsX6PS62R%2B71lpKJfAA483dDPAAD4l0GzNHdgTpk3mv4q5bAdAAMwO%2F%2BjAAABEgAQAIT4FaSUyclPkmUQzxuNtqg%3D&amp;X-OWA-CANARY=NGFh1piT9kKS_PpAS0hMGLDNW6-todYIVCH-PTF0nTmiYXVi2S9Wuhff0ekY9eUK5VI8Lq7ke90."/>
          <p:cNvSpPr>
            <a:spLocks noChangeAspect="1" noChangeArrowheads="1"/>
          </p:cNvSpPr>
          <p:nvPr/>
        </p:nvSpPr>
        <p:spPr bwMode="auto">
          <a:xfrm>
            <a:off x="38100" y="-90488"/>
            <a:ext cx="7467600" cy="59721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8" name="AutoShape 10" descr="https://webmail.waikatodhb.health.nz/owa/service.svc/s/GetFileAttachment?id=AAMkAGQ5YTJkZGM2LTNlNGUtNDc0My05Yjk2LWEzODRkZWQzYmQwNABGAAAAAADGqClhziN4Ro4bQr1OLYZ8BwAffOwvsX6PS62R%2B71lpKJfAA483c%2BrAAD4l0GzNHdgTpk3mv4q5bAdAAMwPAjrAAABEgAQAN7VY8ZMIYBEgMAaW0TzKck%3D&amp;X-OWA-CANARY=_Fwu4aVBVUmtmSZRj6ncFBF56K-todYIsZX9XUIagr-DUQIIIS18SwxCHNokeBrc-S3vLI5q5S8."/>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31" name="Rectangle 30"/>
          <p:cNvSpPr/>
          <p:nvPr/>
        </p:nvSpPr>
        <p:spPr>
          <a:xfrm>
            <a:off x="107504" y="404664"/>
            <a:ext cx="6352705" cy="518410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990" y="692695"/>
            <a:ext cx="4464496" cy="4444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4788024" y="1116033"/>
            <a:ext cx="1656184" cy="584775"/>
          </a:xfrm>
          <a:prstGeom prst="rect">
            <a:avLst/>
          </a:prstGeom>
          <a:noFill/>
        </p:spPr>
        <p:txBody>
          <a:bodyPr wrap="square" rtlCol="0">
            <a:spAutoFit/>
          </a:bodyPr>
          <a:lstStyle/>
          <a:p>
            <a:pPr algn="ctr"/>
            <a:r>
              <a:rPr lang="en-NZ" sz="1600" b="1" dirty="0"/>
              <a:t>PMP by PSOGI Classification </a:t>
            </a:r>
          </a:p>
        </p:txBody>
      </p:sp>
      <p:sp>
        <p:nvSpPr>
          <p:cNvPr id="15" name="TextBox 14"/>
          <p:cNvSpPr txBox="1"/>
          <p:nvPr/>
        </p:nvSpPr>
        <p:spPr>
          <a:xfrm>
            <a:off x="5148064" y="1661899"/>
            <a:ext cx="1409024" cy="830997"/>
          </a:xfrm>
          <a:prstGeom prst="rect">
            <a:avLst/>
          </a:prstGeom>
          <a:noFill/>
        </p:spPr>
        <p:txBody>
          <a:bodyPr wrap="square" rtlCol="0">
            <a:spAutoFit/>
          </a:bodyPr>
          <a:lstStyle/>
          <a:p>
            <a:r>
              <a:rPr lang="en-NZ" sz="1600" b="1" dirty="0"/>
              <a:t>Acellular</a:t>
            </a:r>
          </a:p>
          <a:p>
            <a:r>
              <a:rPr lang="en-NZ" sz="1600" b="1" dirty="0"/>
              <a:t>LGMCP</a:t>
            </a:r>
          </a:p>
          <a:p>
            <a:r>
              <a:rPr lang="en-NZ" sz="1600" b="1" dirty="0"/>
              <a:t>HGMCP</a:t>
            </a:r>
          </a:p>
        </p:txBody>
      </p:sp>
      <p:sp>
        <p:nvSpPr>
          <p:cNvPr id="12" name="TextBox 11"/>
          <p:cNvSpPr txBox="1"/>
          <p:nvPr/>
        </p:nvSpPr>
        <p:spPr>
          <a:xfrm>
            <a:off x="4904036" y="2708920"/>
            <a:ext cx="1367914" cy="369332"/>
          </a:xfrm>
          <a:prstGeom prst="rect">
            <a:avLst/>
          </a:prstGeom>
          <a:noFill/>
        </p:spPr>
        <p:txBody>
          <a:bodyPr wrap="square" rtlCol="0">
            <a:spAutoFit/>
          </a:bodyPr>
          <a:lstStyle/>
          <a:p>
            <a:r>
              <a:rPr lang="en-US" dirty="0"/>
              <a:t>(p &lt;0.05)</a:t>
            </a:r>
          </a:p>
        </p:txBody>
      </p:sp>
      <p:graphicFrame>
        <p:nvGraphicFramePr>
          <p:cNvPr id="28" name="Table 27"/>
          <p:cNvGraphicFramePr>
            <a:graphicFrameLocks noGrp="1"/>
          </p:cNvGraphicFramePr>
          <p:nvPr>
            <p:extLst>
              <p:ext uri="{D42A27DB-BD31-4B8C-83A1-F6EECF244321}">
                <p14:modId xmlns:p14="http://schemas.microsoft.com/office/powerpoint/2010/main" val="3946714868"/>
              </p:ext>
            </p:extLst>
          </p:nvPr>
        </p:nvGraphicFramePr>
        <p:xfrm>
          <a:off x="6732478" y="692696"/>
          <a:ext cx="2160002" cy="3022140"/>
        </p:xfrm>
        <a:graphic>
          <a:graphicData uri="http://schemas.openxmlformats.org/drawingml/2006/table">
            <a:tbl>
              <a:tblPr firstRow="1" bandRow="1">
                <a:tableStyleId>{FABFCF23-3B69-468F-B69F-88F6DE6A72F2}</a:tableStyleId>
              </a:tblPr>
              <a:tblGrid>
                <a:gridCol w="1080001">
                  <a:extLst>
                    <a:ext uri="{9D8B030D-6E8A-4147-A177-3AD203B41FA5}">
                      <a16:colId xmlns:a16="http://schemas.microsoft.com/office/drawing/2014/main" val="20000"/>
                    </a:ext>
                  </a:extLst>
                </a:gridCol>
                <a:gridCol w="1080001">
                  <a:extLst>
                    <a:ext uri="{9D8B030D-6E8A-4147-A177-3AD203B41FA5}">
                      <a16:colId xmlns:a16="http://schemas.microsoft.com/office/drawing/2014/main" val="20001"/>
                    </a:ext>
                  </a:extLst>
                </a:gridCol>
              </a:tblGrid>
              <a:tr h="543268">
                <a:tc gridSpan="2">
                  <a:txBody>
                    <a:bodyPr/>
                    <a:lstStyle/>
                    <a:p>
                      <a:r>
                        <a:rPr lang="en-US" dirty="0"/>
                        <a:t>5</a:t>
                      </a:r>
                      <a:r>
                        <a:rPr lang="en-US" baseline="0" dirty="0"/>
                        <a:t> year survival by PSOGI Classification  </a:t>
                      </a:r>
                      <a:endParaRPr lang="en-NZ" dirty="0"/>
                    </a:p>
                  </a:txBody>
                  <a:tcPr/>
                </a:tc>
                <a:tc hMerge="1">
                  <a:txBody>
                    <a:bodyPr/>
                    <a:lstStyle/>
                    <a:p>
                      <a:endParaRPr lang="en-NZ" dirty="0"/>
                    </a:p>
                  </a:txBody>
                  <a:tcPr/>
                </a:tc>
                <a:extLst>
                  <a:ext uri="{0D108BD9-81ED-4DB2-BD59-A6C34878D82A}">
                    <a16:rowId xmlns:a16="http://schemas.microsoft.com/office/drawing/2014/main" val="10000"/>
                  </a:ext>
                </a:extLst>
              </a:tr>
              <a:tr h="476412">
                <a:tc>
                  <a:txBody>
                    <a:bodyPr/>
                    <a:lstStyle/>
                    <a:p>
                      <a:r>
                        <a:rPr lang="en-US" dirty="0"/>
                        <a:t>Acellular</a:t>
                      </a:r>
                      <a:endParaRPr lang="en-NZ" dirty="0"/>
                    </a:p>
                  </a:txBody>
                  <a:tcPr/>
                </a:tc>
                <a:tc>
                  <a:txBody>
                    <a:bodyPr/>
                    <a:lstStyle/>
                    <a:p>
                      <a:r>
                        <a:rPr lang="en-US" dirty="0"/>
                        <a:t>87.5%</a:t>
                      </a:r>
                      <a:endParaRPr lang="en-NZ" dirty="0"/>
                    </a:p>
                  </a:txBody>
                  <a:tcPr/>
                </a:tc>
                <a:extLst>
                  <a:ext uri="{0D108BD9-81ED-4DB2-BD59-A6C34878D82A}">
                    <a16:rowId xmlns:a16="http://schemas.microsoft.com/office/drawing/2014/main" val="10001"/>
                  </a:ext>
                </a:extLst>
              </a:tr>
              <a:tr h="476412">
                <a:tc>
                  <a:txBody>
                    <a:bodyPr/>
                    <a:lstStyle/>
                    <a:p>
                      <a:r>
                        <a:rPr lang="en-US" dirty="0"/>
                        <a:t>LGMCP</a:t>
                      </a:r>
                      <a:endParaRPr lang="en-NZ" dirty="0"/>
                    </a:p>
                  </a:txBody>
                  <a:tcPr/>
                </a:tc>
                <a:tc>
                  <a:txBody>
                    <a:bodyPr/>
                    <a:lstStyle/>
                    <a:p>
                      <a:r>
                        <a:rPr lang="en-US" dirty="0"/>
                        <a:t>86%</a:t>
                      </a:r>
                      <a:endParaRPr lang="en-NZ" dirty="0"/>
                    </a:p>
                  </a:txBody>
                  <a:tcPr/>
                </a:tc>
                <a:extLst>
                  <a:ext uri="{0D108BD9-81ED-4DB2-BD59-A6C34878D82A}">
                    <a16:rowId xmlns:a16="http://schemas.microsoft.com/office/drawing/2014/main" val="10002"/>
                  </a:ext>
                </a:extLst>
              </a:tr>
              <a:tr h="476412">
                <a:tc>
                  <a:txBody>
                    <a:bodyPr/>
                    <a:lstStyle/>
                    <a:p>
                      <a:r>
                        <a:rPr lang="en-US" dirty="0"/>
                        <a:t>HGMCP</a:t>
                      </a:r>
                      <a:endParaRPr lang="en-NZ" dirty="0"/>
                    </a:p>
                  </a:txBody>
                  <a:tcPr/>
                </a:tc>
                <a:tc>
                  <a:txBody>
                    <a:bodyPr/>
                    <a:lstStyle/>
                    <a:p>
                      <a:r>
                        <a:rPr lang="en-US" dirty="0"/>
                        <a:t>67%</a:t>
                      </a:r>
                      <a:endParaRPr lang="en-NZ" dirty="0"/>
                    </a:p>
                  </a:txBody>
                  <a:tcPr/>
                </a:tc>
                <a:extLst>
                  <a:ext uri="{0D108BD9-81ED-4DB2-BD59-A6C34878D82A}">
                    <a16:rowId xmlns:a16="http://schemas.microsoft.com/office/drawing/2014/main" val="10003"/>
                  </a:ext>
                </a:extLst>
              </a:tr>
              <a:tr h="476412">
                <a:tc>
                  <a:txBody>
                    <a:bodyPr/>
                    <a:lstStyle/>
                    <a:p>
                      <a:r>
                        <a:rPr lang="en-US" dirty="0"/>
                        <a:t>HGCMP-S</a:t>
                      </a:r>
                      <a:endParaRPr lang="en-NZ" dirty="0"/>
                    </a:p>
                  </a:txBody>
                  <a:tcPr/>
                </a:tc>
                <a:tc>
                  <a:txBody>
                    <a:bodyPr/>
                    <a:lstStyle/>
                    <a:p>
                      <a:r>
                        <a:rPr lang="en-US" dirty="0"/>
                        <a:t>33%</a:t>
                      </a:r>
                      <a:endParaRPr lang="en-NZ" dirty="0"/>
                    </a:p>
                  </a:txBody>
                  <a:tcPr/>
                </a:tc>
                <a:extLst>
                  <a:ext uri="{0D108BD9-81ED-4DB2-BD59-A6C34878D82A}">
                    <a16:rowId xmlns:a16="http://schemas.microsoft.com/office/drawing/2014/main" val="10004"/>
                  </a:ext>
                </a:extLst>
              </a:tr>
              <a:tr h="476412">
                <a:tc>
                  <a:txBody>
                    <a:bodyPr/>
                    <a:lstStyle/>
                    <a:p>
                      <a:r>
                        <a:rPr lang="en-NZ" dirty="0"/>
                        <a:t>Overall</a:t>
                      </a:r>
                    </a:p>
                  </a:txBody>
                  <a:tcPr/>
                </a:tc>
                <a:tc>
                  <a:txBody>
                    <a:bodyPr/>
                    <a:lstStyle/>
                    <a:p>
                      <a:r>
                        <a:rPr lang="en-NZ" dirty="0"/>
                        <a:t>81.3%</a:t>
                      </a:r>
                    </a:p>
                  </a:txBody>
                  <a:tcPr/>
                </a:tc>
                <a:extLst>
                  <a:ext uri="{0D108BD9-81ED-4DB2-BD59-A6C34878D82A}">
                    <a16:rowId xmlns:a16="http://schemas.microsoft.com/office/drawing/2014/main" val="10005"/>
                  </a:ext>
                </a:extLst>
              </a:tr>
            </a:tbl>
          </a:graphicData>
        </a:graphic>
      </p:graphicFrame>
      <p:sp>
        <p:nvSpPr>
          <p:cNvPr id="32" name="Title 1"/>
          <p:cNvSpPr>
            <a:spLocks noGrp="1"/>
          </p:cNvSpPr>
          <p:nvPr>
            <p:ph type="title"/>
          </p:nvPr>
        </p:nvSpPr>
        <p:spPr>
          <a:xfrm>
            <a:off x="655564" y="476670"/>
            <a:ext cx="4514528" cy="288032"/>
          </a:xfrm>
          <a:solidFill>
            <a:schemeClr val="bg1"/>
          </a:solidFill>
        </p:spPr>
        <p:txBody>
          <a:bodyPr>
            <a:noAutofit/>
          </a:bodyPr>
          <a:lstStyle/>
          <a:p>
            <a:pPr algn="l"/>
            <a:r>
              <a:rPr lang="en-NZ" sz="2000" b="1" dirty="0"/>
              <a:t>5-Year Survival by PSOGI Classification</a:t>
            </a:r>
          </a:p>
        </p:txBody>
      </p:sp>
      <p:sp>
        <p:nvSpPr>
          <p:cNvPr id="33" name="Title 1"/>
          <p:cNvSpPr txBox="1">
            <a:spLocks/>
          </p:cNvSpPr>
          <p:nvPr/>
        </p:nvSpPr>
        <p:spPr>
          <a:xfrm rot="16200000">
            <a:off x="-2197136" y="2808547"/>
            <a:ext cx="4896544" cy="232791"/>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NZ" sz="1800" b="1" dirty="0"/>
              <a:t>Cumulative survival</a:t>
            </a:r>
          </a:p>
        </p:txBody>
      </p:sp>
      <p:sp>
        <p:nvSpPr>
          <p:cNvPr id="34" name="Title 1"/>
          <p:cNvSpPr txBox="1">
            <a:spLocks/>
          </p:cNvSpPr>
          <p:nvPr/>
        </p:nvSpPr>
        <p:spPr>
          <a:xfrm>
            <a:off x="652388" y="5157191"/>
            <a:ext cx="4827712" cy="360040"/>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NZ" sz="1800" b="1" dirty="0"/>
              <a:t>                        Time to death (days)</a:t>
            </a:r>
          </a:p>
        </p:txBody>
      </p:sp>
      <p:graphicFrame>
        <p:nvGraphicFramePr>
          <p:cNvPr id="16" name="Table 15"/>
          <p:cNvGraphicFramePr>
            <a:graphicFrameLocks noGrp="1"/>
          </p:cNvGraphicFramePr>
          <p:nvPr>
            <p:extLst>
              <p:ext uri="{D42A27DB-BD31-4B8C-83A1-F6EECF244321}">
                <p14:modId xmlns:p14="http://schemas.microsoft.com/office/powerpoint/2010/main" val="2062507553"/>
              </p:ext>
            </p:extLst>
          </p:nvPr>
        </p:nvGraphicFramePr>
        <p:xfrm>
          <a:off x="6701104" y="3933056"/>
          <a:ext cx="2335392" cy="1188720"/>
        </p:xfrm>
        <a:graphic>
          <a:graphicData uri="http://schemas.openxmlformats.org/drawingml/2006/table">
            <a:tbl>
              <a:tblPr firstRow="1" bandRow="1">
                <a:tableStyleId>{FABFCF23-3B69-468F-B69F-88F6DE6A72F2}</a:tableStyleId>
              </a:tblPr>
              <a:tblGrid>
                <a:gridCol w="1615312">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tblGrid>
              <a:tr h="454270">
                <a:tc>
                  <a:txBody>
                    <a:bodyPr/>
                    <a:lstStyle/>
                    <a:p>
                      <a:r>
                        <a:rPr lang="en-US" dirty="0"/>
                        <a:t>5</a:t>
                      </a:r>
                      <a:r>
                        <a:rPr lang="en-US" baseline="0" dirty="0"/>
                        <a:t> year survival </a:t>
                      </a:r>
                    </a:p>
                    <a:p>
                      <a:r>
                        <a:rPr lang="en-US" baseline="0" dirty="0"/>
                        <a:t>Overall PMP </a:t>
                      </a:r>
                    </a:p>
                    <a:p>
                      <a:r>
                        <a:rPr lang="en-US" baseline="0" dirty="0"/>
                        <a:t>Basingstoke, 2014</a:t>
                      </a:r>
                      <a:endParaRPr lang="en-NZ" dirty="0"/>
                    </a:p>
                  </a:txBody>
                  <a:tcPr/>
                </a:tc>
                <a:tc>
                  <a:txBody>
                    <a:bodyPr/>
                    <a:lstStyle/>
                    <a:p>
                      <a:endParaRPr lang="en-NZ" dirty="0"/>
                    </a:p>
                    <a:p>
                      <a:r>
                        <a:rPr lang="en-NZ" dirty="0"/>
                        <a:t>84%</a:t>
                      </a:r>
                    </a:p>
                  </a:txBody>
                  <a:tcPr/>
                </a:tc>
                <a:extLst>
                  <a:ext uri="{0D108BD9-81ED-4DB2-BD59-A6C34878D82A}">
                    <a16:rowId xmlns:a16="http://schemas.microsoft.com/office/drawing/2014/main" val="10000"/>
                  </a:ext>
                </a:extLst>
              </a:tr>
            </a:tbl>
          </a:graphicData>
        </a:graphic>
      </p:graphicFrame>
      <p:sp>
        <p:nvSpPr>
          <p:cNvPr id="17" name="Hexagon 16"/>
          <p:cNvSpPr/>
          <p:nvPr/>
        </p:nvSpPr>
        <p:spPr>
          <a:xfrm rot="5400000">
            <a:off x="8350039" y="5694872"/>
            <a:ext cx="404881"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18" name="Hexagon 17"/>
          <p:cNvSpPr/>
          <p:nvPr/>
        </p:nvSpPr>
        <p:spPr>
          <a:xfrm rot="5400000">
            <a:off x="8134016" y="6082080"/>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19" name="Hexagon 18"/>
          <p:cNvSpPr/>
          <p:nvPr/>
        </p:nvSpPr>
        <p:spPr>
          <a:xfrm rot="5400000">
            <a:off x="7413936" y="5694872"/>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20" name="Hexagon 19"/>
          <p:cNvSpPr/>
          <p:nvPr/>
        </p:nvSpPr>
        <p:spPr>
          <a:xfrm rot="5400000">
            <a:off x="7884873" y="5694873"/>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27" name="Hexagon 26"/>
          <p:cNvSpPr/>
          <p:nvPr/>
        </p:nvSpPr>
        <p:spPr>
          <a:xfrm rot="5400000">
            <a:off x="7510811" y="6079779"/>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grpSp>
        <p:nvGrpSpPr>
          <p:cNvPr id="29" name="Group 28"/>
          <p:cNvGrpSpPr/>
          <p:nvPr/>
        </p:nvGrpSpPr>
        <p:grpSpPr>
          <a:xfrm>
            <a:off x="7668344" y="6237312"/>
            <a:ext cx="325082" cy="252028"/>
            <a:chOff x="7199246" y="6195936"/>
            <a:chExt cx="325082" cy="252028"/>
          </a:xfrm>
        </p:grpSpPr>
        <p:sp>
          <p:nvSpPr>
            <p:cNvPr id="35" name="Rounded Rectangle 34"/>
            <p:cNvSpPr/>
            <p:nvPr/>
          </p:nvSpPr>
          <p:spPr>
            <a:xfrm>
              <a:off x="7290186" y="6321950"/>
              <a:ext cx="45719" cy="126014"/>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6" name="Rounded Rectangle 35"/>
            <p:cNvSpPr/>
            <p:nvPr/>
          </p:nvSpPr>
          <p:spPr>
            <a:xfrm>
              <a:off x="7388483" y="6285946"/>
              <a:ext cx="45719" cy="162018"/>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7" name="Rounded Rectangle 36"/>
            <p:cNvSpPr/>
            <p:nvPr/>
          </p:nvSpPr>
          <p:spPr>
            <a:xfrm>
              <a:off x="7478609" y="6195936"/>
              <a:ext cx="45719" cy="252028"/>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8" name="Rounded Rectangle 37"/>
            <p:cNvSpPr/>
            <p:nvPr/>
          </p:nvSpPr>
          <p:spPr>
            <a:xfrm>
              <a:off x="7199246" y="6381094"/>
              <a:ext cx="45719" cy="66869"/>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1700808"/>
            <a:ext cx="333375"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3856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gradFill flip="none" rotWithShape="1">
            <a:gsLst>
              <a:gs pos="0">
                <a:schemeClr val="accent5">
                  <a:lumMod val="20000"/>
                  <a:lumOff val="80000"/>
                </a:schemeClr>
              </a:gs>
              <a:gs pos="50000">
                <a:schemeClr val="bg1"/>
              </a:gs>
              <a:gs pos="100000">
                <a:schemeClr val="accent5">
                  <a:lumMod val="20000"/>
                  <a:lumOff val="8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NZ" dirty="0"/>
          </a:p>
        </p:txBody>
      </p:sp>
      <p:sp>
        <p:nvSpPr>
          <p:cNvPr id="2" name="Title 1"/>
          <p:cNvSpPr>
            <a:spLocks noGrp="1"/>
          </p:cNvSpPr>
          <p:nvPr>
            <p:ph type="title"/>
          </p:nvPr>
        </p:nvSpPr>
        <p:spPr>
          <a:xfrm>
            <a:off x="-849288" y="5445224"/>
            <a:ext cx="8229600" cy="1143000"/>
          </a:xfrm>
        </p:spPr>
        <p:txBody>
          <a:bodyPr/>
          <a:lstStyle/>
          <a:p>
            <a:pPr algn="r"/>
            <a:r>
              <a:rPr lang="en-US" dirty="0">
                <a:latin typeface="Arial" panose="020B0604020202020204" pitchFamily="34" charset="0"/>
                <a:cs typeface="Arial" panose="020B0604020202020204" pitchFamily="34" charset="0"/>
              </a:rPr>
              <a:t>Conclusions.</a:t>
            </a:r>
            <a:endParaRPr lang="en-NZ"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3277"/>
            <a:ext cx="8229600" cy="4525963"/>
          </a:xfrm>
        </p:spPr>
        <p:txBody>
          <a:bodyPr>
            <a:normAutofit/>
          </a:bodyPr>
          <a:lstStyle/>
          <a:p>
            <a:r>
              <a:rPr lang="en-US" dirty="0">
                <a:cs typeface="Arial" panose="020B0604020202020204" pitchFamily="34" charset="0"/>
              </a:rPr>
              <a:t>Comparable morbidity and perioperative mortality to literature</a:t>
            </a:r>
          </a:p>
          <a:p>
            <a:pPr marL="457200" lvl="1" indent="0">
              <a:buNone/>
            </a:pPr>
            <a:r>
              <a:rPr lang="en-US" dirty="0">
                <a:cs typeface="Arial" panose="020B0604020202020204" pitchFamily="34" charset="0"/>
              </a:rPr>
              <a:t>	</a:t>
            </a:r>
          </a:p>
          <a:p>
            <a:r>
              <a:rPr lang="en-US" dirty="0">
                <a:cs typeface="Arial" panose="020B0604020202020204" pitchFamily="34" charset="0"/>
              </a:rPr>
              <a:t>Comparable recurrence and survival </a:t>
            </a:r>
          </a:p>
          <a:p>
            <a:pPr lvl="1" algn="just"/>
            <a:endParaRPr lang="en-US" dirty="0">
              <a:cs typeface="Arial" panose="020B0604020202020204" pitchFamily="34" charset="0"/>
            </a:endParaRPr>
          </a:p>
          <a:p>
            <a:pPr algn="just"/>
            <a:r>
              <a:rPr lang="en-US" dirty="0">
                <a:cs typeface="Arial" panose="020B0604020202020204" pitchFamily="34" charset="0"/>
              </a:rPr>
              <a:t>Improved outcomes with experience</a:t>
            </a:r>
          </a:p>
          <a:p>
            <a:pPr marL="0" indent="0" algn="just">
              <a:buNone/>
            </a:pPr>
            <a:endParaRPr lang="en-US" dirty="0">
              <a:latin typeface="Arial" panose="020B0604020202020204" pitchFamily="34" charset="0"/>
              <a:cs typeface="Arial" panose="020B0604020202020204" pitchFamily="34" charset="0"/>
            </a:endParaRPr>
          </a:p>
        </p:txBody>
      </p:sp>
      <p:sp>
        <p:nvSpPr>
          <p:cNvPr id="5" name="Hexagon 4"/>
          <p:cNvSpPr/>
          <p:nvPr/>
        </p:nvSpPr>
        <p:spPr>
          <a:xfrm rot="5400000">
            <a:off x="8350039" y="5694872"/>
            <a:ext cx="404881"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6" name="Hexagon 5"/>
          <p:cNvSpPr/>
          <p:nvPr/>
        </p:nvSpPr>
        <p:spPr>
          <a:xfrm rot="5400000">
            <a:off x="7589881" y="6082080"/>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7" name="Hexagon 6"/>
          <p:cNvSpPr/>
          <p:nvPr/>
        </p:nvSpPr>
        <p:spPr>
          <a:xfrm rot="5400000">
            <a:off x="7413936" y="5694872"/>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8" name="Hexagon 7"/>
          <p:cNvSpPr/>
          <p:nvPr/>
        </p:nvSpPr>
        <p:spPr>
          <a:xfrm rot="5400000">
            <a:off x="7884873" y="5694873"/>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10" name="Hexagon 9"/>
          <p:cNvSpPr/>
          <p:nvPr/>
        </p:nvSpPr>
        <p:spPr>
          <a:xfrm rot="5400000">
            <a:off x="8040100" y="6049951"/>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pic>
        <p:nvPicPr>
          <p:cNvPr id="11" name="Picture 5" descr="http://uc-calfresh.org/wp-content/uploads/2018/05/earth-printable-4-lofty-design-ideas-pictures-of-14228.jpg"/>
          <p:cNvPicPr>
            <a:picLocks noChangeAspect="1" noChangeArrowheads="1"/>
          </p:cNvPicPr>
          <p:nvPr/>
        </p:nvPicPr>
        <p:blipFill>
          <a:blip r:embed="rId3" cstate="print">
            <a:clrChange>
              <a:clrFrom>
                <a:srgbClr val="FDFDFD"/>
              </a:clrFrom>
              <a:clrTo>
                <a:srgbClr val="FDFDFD">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8114959" y="6093296"/>
            <a:ext cx="489489" cy="4757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8965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gradFill flip="none" rotWithShape="1">
            <a:gsLst>
              <a:gs pos="0">
                <a:schemeClr val="accent5">
                  <a:lumMod val="20000"/>
                  <a:lumOff val="80000"/>
                </a:schemeClr>
              </a:gs>
              <a:gs pos="50000">
                <a:schemeClr val="bg1"/>
              </a:gs>
              <a:gs pos="100000">
                <a:schemeClr val="accent5">
                  <a:lumMod val="20000"/>
                  <a:lumOff val="8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NZ" dirty="0"/>
          </a:p>
        </p:txBody>
      </p:sp>
      <p:sp>
        <p:nvSpPr>
          <p:cNvPr id="2" name="Title 1"/>
          <p:cNvSpPr>
            <a:spLocks noGrp="1"/>
          </p:cNvSpPr>
          <p:nvPr>
            <p:ph type="title"/>
          </p:nvPr>
        </p:nvSpPr>
        <p:spPr>
          <a:xfrm>
            <a:off x="-1281336" y="5670376"/>
            <a:ext cx="8229600" cy="1143000"/>
          </a:xfrm>
        </p:spPr>
        <p:txBody>
          <a:bodyPr/>
          <a:lstStyle/>
          <a:p>
            <a:pPr algn="r"/>
            <a:r>
              <a:rPr lang="en-US" dirty="0"/>
              <a:t>Acknowledgements.</a:t>
            </a:r>
            <a:endParaRPr lang="en-NZ" dirty="0"/>
          </a:p>
        </p:txBody>
      </p:sp>
      <p:sp>
        <p:nvSpPr>
          <p:cNvPr id="3" name="Content Placeholder 2"/>
          <p:cNvSpPr>
            <a:spLocks noGrp="1"/>
          </p:cNvSpPr>
          <p:nvPr>
            <p:ph idx="1"/>
          </p:nvPr>
        </p:nvSpPr>
        <p:spPr>
          <a:xfrm>
            <a:off x="457200" y="1063277"/>
            <a:ext cx="8229600" cy="4525963"/>
          </a:xfrm>
        </p:spPr>
        <p:txBody>
          <a:bodyPr>
            <a:normAutofit/>
          </a:bodyPr>
          <a:lstStyle/>
          <a:p>
            <a:pPr marL="0" indent="0">
              <a:buNone/>
            </a:pPr>
            <a:r>
              <a:rPr lang="en-US" dirty="0"/>
              <a:t>General Surgery Department, Waikato Hospital </a:t>
            </a:r>
          </a:p>
          <a:p>
            <a:pPr marL="0" indent="0">
              <a:buNone/>
            </a:pPr>
            <a:endParaRPr lang="en-US" dirty="0"/>
          </a:p>
          <a:p>
            <a:pPr marL="0" indent="0">
              <a:buNone/>
            </a:pPr>
            <a:r>
              <a:rPr lang="en-NZ" dirty="0"/>
              <a:t>Clinical Audit Department, Waikato Hospital </a:t>
            </a:r>
          </a:p>
          <a:p>
            <a:pPr marL="0" indent="0">
              <a:buNone/>
            </a:pPr>
            <a:endParaRPr lang="en-US" dirty="0"/>
          </a:p>
          <a:p>
            <a:pPr marL="0" indent="0">
              <a:buNone/>
            </a:pPr>
            <a:r>
              <a:rPr lang="en-US" dirty="0" err="1"/>
              <a:t>Braemar</a:t>
            </a:r>
            <a:r>
              <a:rPr lang="en-US" dirty="0"/>
              <a:t> Hospital </a:t>
            </a:r>
          </a:p>
          <a:p>
            <a:pPr marL="0" indent="0">
              <a:buNone/>
            </a:pPr>
            <a:endParaRPr lang="en-US" dirty="0"/>
          </a:p>
          <a:p>
            <a:pPr marL="0" indent="0">
              <a:buNone/>
            </a:pPr>
            <a:r>
              <a:rPr lang="en-US" dirty="0"/>
              <a:t>Surgeons on Clarence </a:t>
            </a:r>
            <a:endParaRPr lang="en-NZ" dirty="0"/>
          </a:p>
          <a:p>
            <a:pPr marL="0" indent="0">
              <a:buNone/>
            </a:pPr>
            <a:endParaRPr lang="en-NZ" dirty="0"/>
          </a:p>
        </p:txBody>
      </p:sp>
      <p:sp>
        <p:nvSpPr>
          <p:cNvPr id="5" name="Hexagon 4"/>
          <p:cNvSpPr/>
          <p:nvPr/>
        </p:nvSpPr>
        <p:spPr>
          <a:xfrm rot="5400000">
            <a:off x="7022119" y="5473886"/>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6" name="Hexagon 5"/>
          <p:cNvSpPr/>
          <p:nvPr/>
        </p:nvSpPr>
        <p:spPr>
          <a:xfrm rot="5400000">
            <a:off x="7670827" y="5473886"/>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7" name="Hexagon 6"/>
          <p:cNvSpPr/>
          <p:nvPr/>
        </p:nvSpPr>
        <p:spPr>
          <a:xfrm rot="5400000">
            <a:off x="8326472" y="5473886"/>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8" name="Hexagon 7"/>
          <p:cNvSpPr/>
          <p:nvPr/>
        </p:nvSpPr>
        <p:spPr>
          <a:xfrm rot="5400000">
            <a:off x="8000759" y="6028628"/>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10" name="Hexagon 9"/>
          <p:cNvSpPr/>
          <p:nvPr/>
        </p:nvSpPr>
        <p:spPr>
          <a:xfrm rot="5400000">
            <a:off x="7349594" y="6024811"/>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pic>
        <p:nvPicPr>
          <p:cNvPr id="11" name="Picture 4" descr="\\waikato.health.govt.nz\Users\Hamilton\GtoLHome\KaralusM\Downloads\kisspng-incandescent-light-bulb-symbol-lamp-point-of-light-5ad1b93e0f4749.2168925315236938860626.png"/>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7775555" y="5543883"/>
            <a:ext cx="402106" cy="452265"/>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11"/>
          <p:cNvGrpSpPr/>
          <p:nvPr/>
        </p:nvGrpSpPr>
        <p:grpSpPr>
          <a:xfrm>
            <a:off x="7475893" y="6165304"/>
            <a:ext cx="325082" cy="252028"/>
            <a:chOff x="7199246" y="6195936"/>
            <a:chExt cx="325082" cy="252028"/>
          </a:xfrm>
        </p:grpSpPr>
        <p:sp>
          <p:nvSpPr>
            <p:cNvPr id="13" name="Rounded Rectangle 12"/>
            <p:cNvSpPr/>
            <p:nvPr/>
          </p:nvSpPr>
          <p:spPr>
            <a:xfrm>
              <a:off x="7290186" y="6321950"/>
              <a:ext cx="45719" cy="126014"/>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4" name="Rounded Rectangle 13"/>
            <p:cNvSpPr/>
            <p:nvPr/>
          </p:nvSpPr>
          <p:spPr>
            <a:xfrm>
              <a:off x="7388483" y="6285946"/>
              <a:ext cx="45719" cy="162018"/>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5" name="Rounded Rectangle 14"/>
            <p:cNvSpPr/>
            <p:nvPr/>
          </p:nvSpPr>
          <p:spPr>
            <a:xfrm>
              <a:off x="7478609" y="6195936"/>
              <a:ext cx="45719" cy="252028"/>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6" name="Rounded Rectangle 15"/>
            <p:cNvSpPr/>
            <p:nvPr/>
          </p:nvSpPr>
          <p:spPr>
            <a:xfrm>
              <a:off x="7199246" y="6381094"/>
              <a:ext cx="45719" cy="66869"/>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pic>
        <p:nvPicPr>
          <p:cNvPr id="17" name="Picture 5" descr="http://uc-calfresh.org/wp-content/uploads/2018/05/earth-printable-4-lofty-design-ideas-pictures-of-14228.jpg"/>
          <p:cNvPicPr>
            <a:picLocks noChangeAspect="1" noChangeArrowheads="1"/>
          </p:cNvPicPr>
          <p:nvPr/>
        </p:nvPicPr>
        <p:blipFill>
          <a:blip r:embed="rId3" cstate="print">
            <a:clrChange>
              <a:clrFrom>
                <a:srgbClr val="FDFDFD"/>
              </a:clrFrom>
              <a:clrTo>
                <a:srgbClr val="FDFDFD">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8071541" y="6067409"/>
            <a:ext cx="489489" cy="47572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waikato.health.govt.nz\Users\Hamilton\GtoLHome\KaralusM\Downloads\kisspng-computer-icons-questionnaire-survey-methodology-fo-swimming-5ad5db65349c32.9701734515239647732155.png"/>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8411997" y="5465373"/>
            <a:ext cx="552491" cy="55249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8" descr="Vintage Roll of antique blank manuscript over white. Ancient scroll of the Law. contour doodle style"/>
          <p:cNvPicPr>
            <a:picLocks noChangeAspect="1" noChangeArrowheads="1"/>
          </p:cNvPicPr>
          <p:nvPr/>
        </p:nvPicPr>
        <p:blipFill rotWithShape="1">
          <a:blip r:embed="rId5" cstate="print">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l="6396" t="4434" r="6377" b="8137"/>
          <a:stretch/>
        </p:blipFill>
        <p:spPr bwMode="auto">
          <a:xfrm rot="16981653">
            <a:off x="7088330" y="5517232"/>
            <a:ext cx="459571" cy="481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896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gradFill flip="none" rotWithShape="1">
            <a:gsLst>
              <a:gs pos="0">
                <a:schemeClr val="accent5">
                  <a:lumMod val="20000"/>
                  <a:lumOff val="80000"/>
                </a:schemeClr>
              </a:gs>
              <a:gs pos="50000">
                <a:schemeClr val="bg1"/>
              </a:gs>
              <a:gs pos="100000">
                <a:schemeClr val="accent5">
                  <a:lumMod val="20000"/>
                  <a:lumOff val="8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NZ" dirty="0"/>
          </a:p>
        </p:txBody>
      </p:sp>
      <p:sp>
        <p:nvSpPr>
          <p:cNvPr id="3" name="Content Placeholder 2"/>
          <p:cNvSpPr>
            <a:spLocks noGrp="1"/>
          </p:cNvSpPr>
          <p:nvPr>
            <p:ph idx="1"/>
          </p:nvPr>
        </p:nvSpPr>
        <p:spPr>
          <a:xfrm>
            <a:off x="446856" y="1052736"/>
            <a:ext cx="8445624" cy="4525963"/>
          </a:xfrm>
        </p:spPr>
        <p:txBody>
          <a:bodyPr>
            <a:normAutofit fontScale="85000" lnSpcReduction="20000"/>
          </a:bodyPr>
          <a:lstStyle/>
          <a:p>
            <a:r>
              <a:rPr lang="en-US" sz="2800" dirty="0">
                <a:latin typeface="+mj-lt"/>
                <a:cs typeface="Arial" panose="020B0604020202020204" pitchFamily="34" charset="0"/>
              </a:rPr>
              <a:t>Historically, palliative diagnosis </a:t>
            </a:r>
          </a:p>
          <a:p>
            <a:pPr lvl="1"/>
            <a:r>
              <a:rPr lang="en-US" sz="2400" dirty="0" err="1">
                <a:latin typeface="+mj-lt"/>
                <a:cs typeface="Arial" panose="020B0604020202020204" pitchFamily="34" charset="0"/>
              </a:rPr>
              <a:t>Pseudomyxoma</a:t>
            </a:r>
            <a:r>
              <a:rPr lang="en-US" sz="2400" dirty="0">
                <a:latin typeface="+mj-lt"/>
                <a:cs typeface="Arial" panose="020B0604020202020204" pitchFamily="34" charset="0"/>
              </a:rPr>
              <a:t> 5-year survival without surgery : 15% </a:t>
            </a:r>
          </a:p>
          <a:p>
            <a:pPr marL="2286000" lvl="5" indent="0">
              <a:buNone/>
            </a:pPr>
            <a:endParaRPr lang="en-US" sz="1200" dirty="0">
              <a:latin typeface="+mj-lt"/>
              <a:cs typeface="Arial" panose="020B0604020202020204" pitchFamily="34" charset="0"/>
            </a:endParaRPr>
          </a:p>
          <a:p>
            <a:r>
              <a:rPr lang="en-US" sz="2800" dirty="0">
                <a:latin typeface="+mj-lt"/>
                <a:cs typeface="Arial" panose="020B0604020202020204" pitchFamily="34" charset="0"/>
              </a:rPr>
              <a:t>Cytoreductive surgery with heated intraperitoneal chemotherapy (CRS with HIPEC)</a:t>
            </a:r>
          </a:p>
          <a:p>
            <a:pPr lvl="1">
              <a:lnSpc>
                <a:spcPct val="120000"/>
              </a:lnSpc>
            </a:pPr>
            <a:endParaRPr lang="en-US" sz="1200" dirty="0">
              <a:latin typeface="+mj-lt"/>
              <a:cs typeface="Arial" panose="020B0604020202020204" pitchFamily="34" charset="0"/>
            </a:endParaRPr>
          </a:p>
          <a:p>
            <a:r>
              <a:rPr lang="en-US" sz="2800" dirty="0">
                <a:latin typeface="+mj-lt"/>
                <a:cs typeface="Arial" panose="020B0604020202020204" pitchFamily="34" charset="0"/>
              </a:rPr>
              <a:t>High morbidity, </a:t>
            </a:r>
            <a:r>
              <a:rPr lang="en-US" sz="2800" dirty="0" err="1">
                <a:latin typeface="+mj-lt"/>
                <a:cs typeface="Arial" panose="020B0604020202020204" pitchFamily="34" charset="0"/>
              </a:rPr>
              <a:t>favourable</a:t>
            </a:r>
            <a:r>
              <a:rPr lang="en-US" sz="2800" dirty="0">
                <a:latin typeface="+mj-lt"/>
                <a:cs typeface="Arial" panose="020B0604020202020204" pitchFamily="34" charset="0"/>
              </a:rPr>
              <a:t> survival data </a:t>
            </a:r>
          </a:p>
          <a:p>
            <a:pPr lvl="1"/>
            <a:r>
              <a:rPr lang="en-US" sz="2400" dirty="0">
                <a:latin typeface="+mj-lt"/>
                <a:cs typeface="Arial" panose="020B0604020202020204" pitchFamily="34" charset="0"/>
              </a:rPr>
              <a:t>Morbidity: 40.9% (Basingstoke, 2014) </a:t>
            </a:r>
          </a:p>
          <a:p>
            <a:pPr lvl="1"/>
            <a:r>
              <a:rPr lang="en-US" sz="2400" dirty="0">
                <a:latin typeface="+mj-lt"/>
                <a:cs typeface="Arial" panose="020B0604020202020204" pitchFamily="34" charset="0"/>
              </a:rPr>
              <a:t>5 year survival 84% (Basingstoke, 2014)</a:t>
            </a:r>
          </a:p>
          <a:p>
            <a:pPr lvl="3"/>
            <a:endParaRPr lang="en-US" sz="1600" dirty="0">
              <a:latin typeface="+mj-lt"/>
              <a:cs typeface="Arial" panose="020B0604020202020204" pitchFamily="34" charset="0"/>
            </a:endParaRPr>
          </a:p>
          <a:p>
            <a:r>
              <a:rPr lang="en-US" sz="2800" dirty="0">
                <a:latin typeface="+mj-lt"/>
                <a:cs typeface="Arial" panose="020B0604020202020204" pitchFamily="34" charset="0"/>
              </a:rPr>
              <a:t>Standard of care for pseudomyxoma peritonei (PMP)</a:t>
            </a:r>
            <a:endParaRPr lang="en-US" sz="1600" dirty="0">
              <a:latin typeface="+mj-lt"/>
              <a:cs typeface="Arial" panose="020B0604020202020204" pitchFamily="34" charset="0"/>
            </a:endParaRPr>
          </a:p>
          <a:p>
            <a:pPr marL="2286000" lvl="5" indent="0">
              <a:buNone/>
            </a:pPr>
            <a:endParaRPr lang="en-US" sz="1600" dirty="0">
              <a:latin typeface="+mj-lt"/>
              <a:cs typeface="Arial" panose="020B0604020202020204" pitchFamily="34" charset="0"/>
            </a:endParaRPr>
          </a:p>
          <a:p>
            <a:r>
              <a:rPr lang="en-US" sz="2800" dirty="0">
                <a:latin typeface="+mj-lt"/>
                <a:cs typeface="Arial" panose="020B0604020202020204" pitchFamily="34" charset="0"/>
              </a:rPr>
              <a:t>Indications expanded to include peritoneal surface malignancy of other primary </a:t>
            </a:r>
          </a:p>
        </p:txBody>
      </p:sp>
      <p:sp>
        <p:nvSpPr>
          <p:cNvPr id="21" name="Title 1"/>
          <p:cNvSpPr txBox="1">
            <a:spLocks/>
          </p:cNvSpPr>
          <p:nvPr/>
        </p:nvSpPr>
        <p:spPr>
          <a:xfrm>
            <a:off x="-993304" y="5445224"/>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dirty="0">
                <a:cs typeface="Arial" panose="020B0604020202020204" pitchFamily="34" charset="0"/>
              </a:rPr>
              <a:t>Introduction.</a:t>
            </a:r>
            <a:endParaRPr lang="en-NZ" dirty="0">
              <a:cs typeface="Arial" panose="020B0604020202020204" pitchFamily="34" charset="0"/>
            </a:endParaRPr>
          </a:p>
        </p:txBody>
      </p:sp>
      <p:sp>
        <p:nvSpPr>
          <p:cNvPr id="17" name="Hexagon 16"/>
          <p:cNvSpPr/>
          <p:nvPr/>
        </p:nvSpPr>
        <p:spPr>
          <a:xfrm rot="5400000">
            <a:off x="7634553" y="6082075"/>
            <a:ext cx="404881"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18" name="Hexagon 17"/>
          <p:cNvSpPr/>
          <p:nvPr/>
        </p:nvSpPr>
        <p:spPr>
          <a:xfrm rot="5400000">
            <a:off x="8138608" y="6082080"/>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20" name="Hexagon 19"/>
          <p:cNvSpPr/>
          <p:nvPr/>
        </p:nvSpPr>
        <p:spPr>
          <a:xfrm rot="5400000">
            <a:off x="7890655" y="5694876"/>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22" name="Hexagon 21"/>
          <p:cNvSpPr/>
          <p:nvPr/>
        </p:nvSpPr>
        <p:spPr>
          <a:xfrm rot="5400000">
            <a:off x="8394713" y="5694872"/>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23" name="Hexagon 22"/>
          <p:cNvSpPr/>
          <p:nvPr/>
        </p:nvSpPr>
        <p:spPr>
          <a:xfrm rot="5400000">
            <a:off x="7207635" y="5503715"/>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pic>
        <p:nvPicPr>
          <p:cNvPr id="11" name="Picture 8" descr="Vintage Roll of antique blank manuscript over white. Ancient scroll of the Law. contour doodle style"/>
          <p:cNvPicPr>
            <a:picLocks noChangeAspect="1" noChangeArrowheads="1"/>
          </p:cNvPicPr>
          <p:nvPr/>
        </p:nvPicPr>
        <p:blipFill rotWithShape="1">
          <a:blip r:embed="rId3"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6396" t="4434" r="6377" b="8137"/>
          <a:stretch/>
        </p:blipFill>
        <p:spPr bwMode="auto">
          <a:xfrm rot="16981653">
            <a:off x="7296412" y="5554775"/>
            <a:ext cx="459571" cy="481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7453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afterEffect">
                                  <p:stCondLst>
                                    <p:cond delay="0"/>
                                  </p:stCondLst>
                                  <p:childTnLst>
                                    <p:animRot by="120000">
                                      <p:cBhvr>
                                        <p:cTn id="6" dur="100" fill="hold">
                                          <p:stCondLst>
                                            <p:cond delay="0"/>
                                          </p:stCondLst>
                                        </p:cTn>
                                        <p:tgtEl>
                                          <p:spTgt spid="23"/>
                                        </p:tgtEl>
                                        <p:attrNameLst>
                                          <p:attrName>r</p:attrName>
                                        </p:attrNameLst>
                                      </p:cBhvr>
                                    </p:animRot>
                                    <p:animRot by="-240000">
                                      <p:cBhvr>
                                        <p:cTn id="7" dur="200" fill="hold">
                                          <p:stCondLst>
                                            <p:cond delay="200"/>
                                          </p:stCondLst>
                                        </p:cTn>
                                        <p:tgtEl>
                                          <p:spTgt spid="23"/>
                                        </p:tgtEl>
                                        <p:attrNameLst>
                                          <p:attrName>r</p:attrName>
                                        </p:attrNameLst>
                                      </p:cBhvr>
                                    </p:animRot>
                                    <p:animRot by="240000">
                                      <p:cBhvr>
                                        <p:cTn id="8" dur="200" fill="hold">
                                          <p:stCondLst>
                                            <p:cond delay="400"/>
                                          </p:stCondLst>
                                        </p:cTn>
                                        <p:tgtEl>
                                          <p:spTgt spid="23"/>
                                        </p:tgtEl>
                                        <p:attrNameLst>
                                          <p:attrName>r</p:attrName>
                                        </p:attrNameLst>
                                      </p:cBhvr>
                                    </p:animRot>
                                    <p:animRot by="-240000">
                                      <p:cBhvr>
                                        <p:cTn id="9" dur="200" fill="hold">
                                          <p:stCondLst>
                                            <p:cond delay="600"/>
                                          </p:stCondLst>
                                        </p:cTn>
                                        <p:tgtEl>
                                          <p:spTgt spid="23"/>
                                        </p:tgtEl>
                                        <p:attrNameLst>
                                          <p:attrName>r</p:attrName>
                                        </p:attrNameLst>
                                      </p:cBhvr>
                                    </p:animRot>
                                    <p:animRot by="120000">
                                      <p:cBhvr>
                                        <p:cTn id="10" dur="200" fill="hold">
                                          <p:stCondLst>
                                            <p:cond delay="800"/>
                                          </p:stCondLst>
                                        </p:cTn>
                                        <p:tgtEl>
                                          <p:spTgt spid="23"/>
                                        </p:tgtEl>
                                        <p:attrNameLst>
                                          <p:attrName>r</p:attrName>
                                        </p:attrNameLst>
                                      </p:cBhvr>
                                    </p:animRot>
                                  </p:childTnLst>
                                </p:cTn>
                              </p:par>
                              <p:par>
                                <p:cTn id="11" presetID="32" presetClass="emph" presetSubtype="0" fill="hold" nodeType="withEffect">
                                  <p:stCondLst>
                                    <p:cond delay="0"/>
                                  </p:stCondLst>
                                  <p:childTnLst>
                                    <p:animRot by="120000">
                                      <p:cBhvr>
                                        <p:cTn id="12" dur="100" fill="hold">
                                          <p:stCondLst>
                                            <p:cond delay="0"/>
                                          </p:stCondLst>
                                        </p:cTn>
                                        <p:tgtEl>
                                          <p:spTgt spid="11"/>
                                        </p:tgtEl>
                                        <p:attrNameLst>
                                          <p:attrName>r</p:attrName>
                                        </p:attrNameLst>
                                      </p:cBhvr>
                                    </p:animRot>
                                    <p:animRot by="-240000">
                                      <p:cBhvr>
                                        <p:cTn id="13" dur="200" fill="hold">
                                          <p:stCondLst>
                                            <p:cond delay="200"/>
                                          </p:stCondLst>
                                        </p:cTn>
                                        <p:tgtEl>
                                          <p:spTgt spid="11"/>
                                        </p:tgtEl>
                                        <p:attrNameLst>
                                          <p:attrName>r</p:attrName>
                                        </p:attrNameLst>
                                      </p:cBhvr>
                                    </p:animRot>
                                    <p:animRot by="240000">
                                      <p:cBhvr>
                                        <p:cTn id="14" dur="200" fill="hold">
                                          <p:stCondLst>
                                            <p:cond delay="400"/>
                                          </p:stCondLst>
                                        </p:cTn>
                                        <p:tgtEl>
                                          <p:spTgt spid="11"/>
                                        </p:tgtEl>
                                        <p:attrNameLst>
                                          <p:attrName>r</p:attrName>
                                        </p:attrNameLst>
                                      </p:cBhvr>
                                    </p:animRot>
                                    <p:animRot by="-240000">
                                      <p:cBhvr>
                                        <p:cTn id="15" dur="200" fill="hold">
                                          <p:stCondLst>
                                            <p:cond delay="600"/>
                                          </p:stCondLst>
                                        </p:cTn>
                                        <p:tgtEl>
                                          <p:spTgt spid="11"/>
                                        </p:tgtEl>
                                        <p:attrNameLst>
                                          <p:attrName>r</p:attrName>
                                        </p:attrNameLst>
                                      </p:cBhvr>
                                    </p:animRot>
                                    <p:animRot by="120000">
                                      <p:cBhvr>
                                        <p:cTn id="16" dur="200" fill="hold">
                                          <p:stCondLst>
                                            <p:cond delay="800"/>
                                          </p:stCondLst>
                                        </p:cTn>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gradFill flip="none" rotWithShape="1">
            <a:gsLst>
              <a:gs pos="0">
                <a:schemeClr val="accent5">
                  <a:lumMod val="20000"/>
                  <a:lumOff val="80000"/>
                </a:schemeClr>
              </a:gs>
              <a:gs pos="50000">
                <a:schemeClr val="bg1"/>
              </a:gs>
              <a:gs pos="100000">
                <a:schemeClr val="accent5">
                  <a:lumMod val="20000"/>
                  <a:lumOff val="8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NZ" dirty="0"/>
          </a:p>
        </p:txBody>
      </p:sp>
      <p:sp>
        <p:nvSpPr>
          <p:cNvPr id="3" name="Content Placeholder 2"/>
          <p:cNvSpPr>
            <a:spLocks noGrp="1"/>
          </p:cNvSpPr>
          <p:nvPr>
            <p:ph idx="1"/>
          </p:nvPr>
        </p:nvSpPr>
        <p:spPr>
          <a:xfrm>
            <a:off x="457200" y="1063277"/>
            <a:ext cx="8229600" cy="4525963"/>
          </a:xfrm>
        </p:spPr>
        <p:txBody>
          <a:bodyPr>
            <a:normAutofit/>
          </a:bodyPr>
          <a:lstStyle/>
          <a:p>
            <a:pPr algn="just"/>
            <a:r>
              <a:rPr lang="en-US" sz="2800" dirty="0">
                <a:cs typeface="Arial" panose="020B0604020202020204" pitchFamily="34" charset="0"/>
              </a:rPr>
              <a:t>CRS with HIPEC introduced in Waikato in 2008</a:t>
            </a:r>
          </a:p>
          <a:p>
            <a:pPr marL="2286000" lvl="5" indent="0" algn="just">
              <a:buNone/>
            </a:pPr>
            <a:endParaRPr lang="en-US" sz="1600" dirty="0">
              <a:cs typeface="Arial" panose="020B0604020202020204" pitchFamily="34" charset="0"/>
            </a:endParaRPr>
          </a:p>
          <a:p>
            <a:pPr algn="just"/>
            <a:r>
              <a:rPr lang="en-US" sz="2800" dirty="0">
                <a:cs typeface="Arial" panose="020B0604020202020204" pitchFamily="34" charset="0"/>
              </a:rPr>
              <a:t>Offered at Waikato (public), and, </a:t>
            </a:r>
            <a:r>
              <a:rPr lang="en-US" sz="2800" dirty="0" err="1">
                <a:cs typeface="Arial" panose="020B0604020202020204" pitchFamily="34" charset="0"/>
              </a:rPr>
              <a:t>Braemar</a:t>
            </a:r>
            <a:r>
              <a:rPr lang="en-US" sz="2800" dirty="0">
                <a:cs typeface="Arial" panose="020B0604020202020204" pitchFamily="34" charset="0"/>
              </a:rPr>
              <a:t> (private) hospitals, in Hamilton</a:t>
            </a:r>
          </a:p>
          <a:p>
            <a:pPr marL="2286000" lvl="5" indent="0" algn="just">
              <a:buNone/>
            </a:pPr>
            <a:endParaRPr lang="en-US" sz="1600" dirty="0">
              <a:cs typeface="Arial" panose="020B0604020202020204" pitchFamily="34" charset="0"/>
            </a:endParaRPr>
          </a:p>
          <a:p>
            <a:pPr algn="just"/>
            <a:r>
              <a:rPr lang="en-US" sz="2800" dirty="0">
                <a:cs typeface="Arial" panose="020B0604020202020204" pitchFamily="34" charset="0"/>
              </a:rPr>
              <a:t>Four colorectal surgeons</a:t>
            </a:r>
          </a:p>
          <a:p>
            <a:pPr marL="2286000" lvl="5" indent="0" algn="just">
              <a:buNone/>
            </a:pPr>
            <a:endParaRPr lang="en-US" sz="1600" dirty="0">
              <a:cs typeface="Arial" panose="020B0604020202020204" pitchFamily="34" charset="0"/>
            </a:endParaRPr>
          </a:p>
          <a:p>
            <a:pPr algn="just"/>
            <a:r>
              <a:rPr lang="en-US" sz="2800" dirty="0">
                <a:cs typeface="Arial" panose="020B0604020202020204" pitchFamily="34" charset="0"/>
              </a:rPr>
              <a:t>Recently, we published study to explore short-term outcomes for CRS with HIPEC in NZMJ </a:t>
            </a:r>
          </a:p>
          <a:p>
            <a:pPr marL="0" indent="0" algn="just">
              <a:buNone/>
            </a:pPr>
            <a:r>
              <a:rPr lang="en-US" sz="2800" dirty="0">
                <a:cs typeface="Arial" panose="020B0604020202020204" pitchFamily="34" charset="0"/>
              </a:rPr>
              <a:t>    (Ly et. al. 2017)</a:t>
            </a:r>
            <a:endParaRPr lang="en-NZ" sz="2800" dirty="0">
              <a:cs typeface="Arial" panose="020B0604020202020204" pitchFamily="34" charset="0"/>
            </a:endParaRPr>
          </a:p>
        </p:txBody>
      </p:sp>
      <p:sp>
        <p:nvSpPr>
          <p:cNvPr id="26" name="Hexagon 25"/>
          <p:cNvSpPr/>
          <p:nvPr/>
        </p:nvSpPr>
        <p:spPr>
          <a:xfrm rot="5400000">
            <a:off x="7634553" y="6082075"/>
            <a:ext cx="404881"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27" name="Hexagon 26"/>
          <p:cNvSpPr/>
          <p:nvPr/>
        </p:nvSpPr>
        <p:spPr>
          <a:xfrm rot="5400000">
            <a:off x="8138608" y="6082080"/>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28" name="Hexagon 27"/>
          <p:cNvSpPr/>
          <p:nvPr/>
        </p:nvSpPr>
        <p:spPr>
          <a:xfrm rot="5400000">
            <a:off x="7890655" y="5694876"/>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29" name="Hexagon 28"/>
          <p:cNvSpPr/>
          <p:nvPr/>
        </p:nvSpPr>
        <p:spPr>
          <a:xfrm rot="5400000">
            <a:off x="8394713" y="5694872"/>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0" name="Hexagon 29"/>
          <p:cNvSpPr/>
          <p:nvPr/>
        </p:nvSpPr>
        <p:spPr>
          <a:xfrm rot="5400000">
            <a:off x="7207635" y="5503715"/>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pic>
        <p:nvPicPr>
          <p:cNvPr id="10" name="Picture 8" descr="Vintage Roll of antique blank manuscript over white. Ancient scroll of the Law. contour doodle style"/>
          <p:cNvPicPr>
            <a:picLocks noChangeAspect="1" noChangeArrowheads="1"/>
          </p:cNvPicPr>
          <p:nvPr/>
        </p:nvPicPr>
        <p:blipFill rotWithShape="1">
          <a:blip r:embed="rId3"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6396" t="4434" r="6377" b="8137"/>
          <a:stretch/>
        </p:blipFill>
        <p:spPr bwMode="auto">
          <a:xfrm rot="16981653">
            <a:off x="7296412" y="5554775"/>
            <a:ext cx="459571" cy="481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9319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gradFill flip="none" rotWithShape="1">
            <a:gsLst>
              <a:gs pos="0">
                <a:schemeClr val="accent5">
                  <a:lumMod val="20000"/>
                  <a:lumOff val="80000"/>
                </a:schemeClr>
              </a:gs>
              <a:gs pos="50000">
                <a:schemeClr val="bg1"/>
              </a:gs>
              <a:gs pos="100000">
                <a:schemeClr val="accent5">
                  <a:lumMod val="20000"/>
                  <a:lumOff val="8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NZ" dirty="0"/>
          </a:p>
        </p:txBody>
      </p:sp>
      <p:sp>
        <p:nvSpPr>
          <p:cNvPr id="3" name="Content Placeholder 2"/>
          <p:cNvSpPr>
            <a:spLocks noGrp="1"/>
          </p:cNvSpPr>
          <p:nvPr>
            <p:ph idx="1"/>
          </p:nvPr>
        </p:nvSpPr>
        <p:spPr>
          <a:xfrm>
            <a:off x="457200" y="836712"/>
            <a:ext cx="8229600" cy="4525963"/>
          </a:xfrm>
        </p:spPr>
        <p:txBody>
          <a:bodyPr/>
          <a:lstStyle/>
          <a:p>
            <a:pPr marL="0" indent="0" algn="ctr">
              <a:buNone/>
            </a:pPr>
            <a:endParaRPr lang="en-US" i="1" dirty="0"/>
          </a:p>
          <a:p>
            <a:pPr marL="0" indent="0" algn="ctr">
              <a:buNone/>
            </a:pPr>
            <a:endParaRPr lang="en-US" i="1" dirty="0"/>
          </a:p>
          <a:p>
            <a:pPr marL="0" indent="0" algn="ctr">
              <a:buNone/>
            </a:pPr>
            <a:endParaRPr lang="en-US" i="1" dirty="0"/>
          </a:p>
          <a:p>
            <a:pPr marL="0" indent="0" algn="ctr">
              <a:buNone/>
            </a:pPr>
            <a:r>
              <a:rPr lang="en-US" i="1" dirty="0">
                <a:cs typeface="Arial" panose="020B0604020202020204" pitchFamily="34" charset="0"/>
              </a:rPr>
              <a:t>To evaluate operative and long-term outcomes for the first 100 CRS with HIPEC operations at Waikato</a:t>
            </a:r>
            <a:endParaRPr lang="en-NZ" i="1" dirty="0">
              <a:cs typeface="Arial" panose="020B0604020202020204" pitchFamily="34" charset="0"/>
            </a:endParaRPr>
          </a:p>
        </p:txBody>
      </p:sp>
      <p:sp>
        <p:nvSpPr>
          <p:cNvPr id="4" name="Title 1"/>
          <p:cNvSpPr txBox="1">
            <a:spLocks/>
          </p:cNvSpPr>
          <p:nvPr/>
        </p:nvSpPr>
        <p:spPr>
          <a:xfrm>
            <a:off x="-1065312" y="5445224"/>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dirty="0">
                <a:cs typeface="Arial" panose="020B0604020202020204" pitchFamily="34" charset="0"/>
              </a:rPr>
              <a:t>Aim. </a:t>
            </a:r>
            <a:endParaRPr lang="en-NZ" dirty="0">
              <a:cs typeface="Arial" panose="020B0604020202020204" pitchFamily="34" charset="0"/>
            </a:endParaRPr>
          </a:p>
        </p:txBody>
      </p:sp>
      <p:sp>
        <p:nvSpPr>
          <p:cNvPr id="20" name="Hexagon 19"/>
          <p:cNvSpPr/>
          <p:nvPr/>
        </p:nvSpPr>
        <p:spPr>
          <a:xfrm rot="5400000">
            <a:off x="7634553" y="6082075"/>
            <a:ext cx="404881"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21" name="Hexagon 20"/>
          <p:cNvSpPr/>
          <p:nvPr/>
        </p:nvSpPr>
        <p:spPr>
          <a:xfrm rot="5400000">
            <a:off x="8138608" y="6082080"/>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22" name="Hexagon 21"/>
          <p:cNvSpPr/>
          <p:nvPr/>
        </p:nvSpPr>
        <p:spPr>
          <a:xfrm rot="5400000">
            <a:off x="7341928" y="5694872"/>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23" name="Hexagon 22"/>
          <p:cNvSpPr/>
          <p:nvPr/>
        </p:nvSpPr>
        <p:spPr>
          <a:xfrm rot="5400000">
            <a:off x="8394713" y="5694872"/>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24" name="Hexagon 23"/>
          <p:cNvSpPr/>
          <p:nvPr/>
        </p:nvSpPr>
        <p:spPr>
          <a:xfrm rot="5400000">
            <a:off x="7768554" y="5505708"/>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pic>
        <p:nvPicPr>
          <p:cNvPr id="1028" name="Picture 4" descr="\\waikato.health.govt.nz\Users\Hamilton\GtoLHome\KaralusM\Downloads\kisspng-incandescent-light-bulb-symbol-lamp-point-of-light-5ad1b93e0f4749.2168925315236938860626.png"/>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7897687" y="5583727"/>
            <a:ext cx="359976" cy="404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26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24"/>
                                        </p:tgtEl>
                                        <p:attrNameLst>
                                          <p:attrName>r</p:attrName>
                                        </p:attrNameLst>
                                      </p:cBhvr>
                                    </p:animRot>
                                    <p:animRot by="-240000">
                                      <p:cBhvr>
                                        <p:cTn id="7" dur="200" fill="hold">
                                          <p:stCondLst>
                                            <p:cond delay="200"/>
                                          </p:stCondLst>
                                        </p:cTn>
                                        <p:tgtEl>
                                          <p:spTgt spid="24"/>
                                        </p:tgtEl>
                                        <p:attrNameLst>
                                          <p:attrName>r</p:attrName>
                                        </p:attrNameLst>
                                      </p:cBhvr>
                                    </p:animRot>
                                    <p:animRot by="240000">
                                      <p:cBhvr>
                                        <p:cTn id="8" dur="200" fill="hold">
                                          <p:stCondLst>
                                            <p:cond delay="400"/>
                                          </p:stCondLst>
                                        </p:cTn>
                                        <p:tgtEl>
                                          <p:spTgt spid="24"/>
                                        </p:tgtEl>
                                        <p:attrNameLst>
                                          <p:attrName>r</p:attrName>
                                        </p:attrNameLst>
                                      </p:cBhvr>
                                    </p:animRot>
                                    <p:animRot by="-240000">
                                      <p:cBhvr>
                                        <p:cTn id="9" dur="200" fill="hold">
                                          <p:stCondLst>
                                            <p:cond delay="600"/>
                                          </p:stCondLst>
                                        </p:cTn>
                                        <p:tgtEl>
                                          <p:spTgt spid="24"/>
                                        </p:tgtEl>
                                        <p:attrNameLst>
                                          <p:attrName>r</p:attrName>
                                        </p:attrNameLst>
                                      </p:cBhvr>
                                    </p:animRot>
                                    <p:animRot by="120000">
                                      <p:cBhvr>
                                        <p:cTn id="10" dur="200" fill="hold">
                                          <p:stCondLst>
                                            <p:cond delay="800"/>
                                          </p:stCondLst>
                                        </p:cTn>
                                        <p:tgtEl>
                                          <p:spTgt spid="24"/>
                                        </p:tgtEl>
                                        <p:attrNameLst>
                                          <p:attrName>r</p:attrName>
                                        </p:attrNameLst>
                                      </p:cBhvr>
                                    </p:animRot>
                                  </p:childTnLst>
                                </p:cTn>
                              </p:par>
                              <p:par>
                                <p:cTn id="11" presetID="32" presetClass="emph" presetSubtype="0" fill="hold" nodeType="withEffect">
                                  <p:stCondLst>
                                    <p:cond delay="0"/>
                                  </p:stCondLst>
                                  <p:childTnLst>
                                    <p:animRot by="120000">
                                      <p:cBhvr>
                                        <p:cTn id="12" dur="100" fill="hold">
                                          <p:stCondLst>
                                            <p:cond delay="0"/>
                                          </p:stCondLst>
                                        </p:cTn>
                                        <p:tgtEl>
                                          <p:spTgt spid="1028"/>
                                        </p:tgtEl>
                                        <p:attrNameLst>
                                          <p:attrName>r</p:attrName>
                                        </p:attrNameLst>
                                      </p:cBhvr>
                                    </p:animRot>
                                    <p:animRot by="-240000">
                                      <p:cBhvr>
                                        <p:cTn id="13" dur="200" fill="hold">
                                          <p:stCondLst>
                                            <p:cond delay="200"/>
                                          </p:stCondLst>
                                        </p:cTn>
                                        <p:tgtEl>
                                          <p:spTgt spid="1028"/>
                                        </p:tgtEl>
                                        <p:attrNameLst>
                                          <p:attrName>r</p:attrName>
                                        </p:attrNameLst>
                                      </p:cBhvr>
                                    </p:animRot>
                                    <p:animRot by="240000">
                                      <p:cBhvr>
                                        <p:cTn id="14" dur="200" fill="hold">
                                          <p:stCondLst>
                                            <p:cond delay="400"/>
                                          </p:stCondLst>
                                        </p:cTn>
                                        <p:tgtEl>
                                          <p:spTgt spid="1028"/>
                                        </p:tgtEl>
                                        <p:attrNameLst>
                                          <p:attrName>r</p:attrName>
                                        </p:attrNameLst>
                                      </p:cBhvr>
                                    </p:animRot>
                                    <p:animRot by="-240000">
                                      <p:cBhvr>
                                        <p:cTn id="15" dur="200" fill="hold">
                                          <p:stCondLst>
                                            <p:cond delay="600"/>
                                          </p:stCondLst>
                                        </p:cTn>
                                        <p:tgtEl>
                                          <p:spTgt spid="1028"/>
                                        </p:tgtEl>
                                        <p:attrNameLst>
                                          <p:attrName>r</p:attrName>
                                        </p:attrNameLst>
                                      </p:cBhvr>
                                    </p:animRot>
                                    <p:animRot by="120000">
                                      <p:cBhvr>
                                        <p:cTn id="16" dur="200" fill="hold">
                                          <p:stCondLst>
                                            <p:cond delay="800"/>
                                          </p:stCondLst>
                                        </p:cTn>
                                        <p:tgtEl>
                                          <p:spTgt spid="102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gradFill flip="none" rotWithShape="1">
            <a:gsLst>
              <a:gs pos="0">
                <a:schemeClr val="accent5">
                  <a:lumMod val="20000"/>
                  <a:lumOff val="80000"/>
                </a:schemeClr>
              </a:gs>
              <a:gs pos="50000">
                <a:schemeClr val="bg1"/>
              </a:gs>
              <a:gs pos="100000">
                <a:schemeClr val="accent5">
                  <a:lumMod val="20000"/>
                  <a:lumOff val="8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NZ" dirty="0"/>
          </a:p>
        </p:txBody>
      </p:sp>
      <p:sp>
        <p:nvSpPr>
          <p:cNvPr id="3" name="Content Placeholder 2"/>
          <p:cNvSpPr>
            <a:spLocks noGrp="1"/>
          </p:cNvSpPr>
          <p:nvPr>
            <p:ph idx="1"/>
          </p:nvPr>
        </p:nvSpPr>
        <p:spPr>
          <a:xfrm>
            <a:off x="457200" y="847253"/>
            <a:ext cx="8229600" cy="4741987"/>
          </a:xfrm>
        </p:spPr>
        <p:txBody>
          <a:bodyPr>
            <a:normAutofit fontScale="92500" lnSpcReduction="10000"/>
          </a:bodyPr>
          <a:lstStyle/>
          <a:p>
            <a:r>
              <a:rPr lang="en-US" sz="2800" dirty="0">
                <a:cs typeface="Arial" panose="020B0604020202020204" pitchFamily="34" charset="0"/>
              </a:rPr>
              <a:t>Retrospective analysis</a:t>
            </a:r>
          </a:p>
          <a:p>
            <a:endParaRPr lang="en-US" sz="2400" dirty="0">
              <a:cs typeface="Arial" panose="020B0604020202020204" pitchFamily="34" charset="0"/>
            </a:endParaRPr>
          </a:p>
          <a:p>
            <a:r>
              <a:rPr lang="en-US" sz="2800" dirty="0">
                <a:cs typeface="Arial" panose="020B0604020202020204" pitchFamily="34" charset="0"/>
              </a:rPr>
              <a:t>Prospective database  </a:t>
            </a:r>
          </a:p>
          <a:p>
            <a:pPr marL="2743200" lvl="6" indent="0">
              <a:buNone/>
            </a:pPr>
            <a:endParaRPr lang="en-US" sz="1600" dirty="0">
              <a:cs typeface="Arial" panose="020B0604020202020204" pitchFamily="34" charset="0"/>
            </a:endParaRPr>
          </a:p>
          <a:p>
            <a:r>
              <a:rPr lang="en-US" sz="2800" dirty="0">
                <a:cs typeface="Arial" panose="020B0604020202020204" pitchFamily="34" charset="0"/>
              </a:rPr>
              <a:t>Study period: 2008-2017</a:t>
            </a:r>
          </a:p>
          <a:p>
            <a:pPr marL="3200400" lvl="7" indent="0">
              <a:buNone/>
            </a:pPr>
            <a:endParaRPr lang="en-US" sz="1600" dirty="0">
              <a:cs typeface="Arial" panose="020B0604020202020204" pitchFamily="34" charset="0"/>
            </a:endParaRPr>
          </a:p>
          <a:p>
            <a:r>
              <a:rPr lang="en-US" sz="2800" dirty="0">
                <a:cs typeface="Arial" panose="020B0604020202020204" pitchFamily="34" charset="0"/>
              </a:rPr>
              <a:t>Sources: </a:t>
            </a:r>
          </a:p>
          <a:p>
            <a:pPr lvl="1"/>
            <a:r>
              <a:rPr lang="en-US" sz="2400" dirty="0">
                <a:cs typeface="Arial" panose="020B0604020202020204" pitchFamily="34" charset="0"/>
              </a:rPr>
              <a:t>paper and electronic  records</a:t>
            </a:r>
          </a:p>
          <a:p>
            <a:pPr lvl="1"/>
            <a:r>
              <a:rPr lang="en-US" sz="2400" dirty="0">
                <a:cs typeface="Arial" panose="020B0604020202020204" pitchFamily="34" charset="0"/>
              </a:rPr>
              <a:t>treating and referring hospital records</a:t>
            </a:r>
          </a:p>
          <a:p>
            <a:pPr lvl="1"/>
            <a:r>
              <a:rPr lang="en-US" sz="2400" dirty="0">
                <a:cs typeface="Arial" panose="020B0604020202020204" pitchFamily="34" charset="0"/>
              </a:rPr>
              <a:t>Births, deaths &amp; marriages </a:t>
            </a:r>
          </a:p>
          <a:p>
            <a:pPr marL="914400" lvl="2" indent="0">
              <a:buNone/>
            </a:pPr>
            <a:endParaRPr lang="en-US" sz="2000" dirty="0">
              <a:cs typeface="Arial" panose="020B0604020202020204" pitchFamily="34" charset="0"/>
            </a:endParaRPr>
          </a:p>
          <a:p>
            <a:r>
              <a:rPr lang="en-US" sz="2800" dirty="0">
                <a:cs typeface="Arial" panose="020B0604020202020204" pitchFamily="34" charset="0"/>
              </a:rPr>
              <a:t>Standard </a:t>
            </a:r>
            <a:r>
              <a:rPr lang="en-US" sz="2800" dirty="0" err="1">
                <a:cs typeface="Arial" panose="020B0604020202020204" pitchFamily="34" charset="0"/>
              </a:rPr>
              <a:t>Sugarbaker</a:t>
            </a:r>
            <a:r>
              <a:rPr lang="en-US" sz="2800" dirty="0">
                <a:cs typeface="Arial" panose="020B0604020202020204" pitchFamily="34" charset="0"/>
              </a:rPr>
              <a:t> technique with HIPEC</a:t>
            </a:r>
          </a:p>
        </p:txBody>
      </p:sp>
      <p:sp>
        <p:nvSpPr>
          <p:cNvPr id="4" name="Title 1"/>
          <p:cNvSpPr txBox="1">
            <a:spLocks/>
          </p:cNvSpPr>
          <p:nvPr/>
        </p:nvSpPr>
        <p:spPr>
          <a:xfrm>
            <a:off x="-1044624" y="5445224"/>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dirty="0">
                <a:cs typeface="Arial" panose="020B0604020202020204" pitchFamily="34" charset="0"/>
              </a:rPr>
              <a:t>Method. </a:t>
            </a:r>
            <a:endParaRPr lang="en-NZ" dirty="0">
              <a:cs typeface="Arial" panose="020B0604020202020204" pitchFamily="34" charset="0"/>
            </a:endParaRPr>
          </a:p>
        </p:txBody>
      </p:sp>
      <p:sp>
        <p:nvSpPr>
          <p:cNvPr id="17" name="Hexagon 16"/>
          <p:cNvSpPr/>
          <p:nvPr/>
        </p:nvSpPr>
        <p:spPr>
          <a:xfrm rot="5400000">
            <a:off x="7634553" y="6082075"/>
            <a:ext cx="404881"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18" name="Hexagon 17"/>
          <p:cNvSpPr/>
          <p:nvPr/>
        </p:nvSpPr>
        <p:spPr>
          <a:xfrm rot="5400000">
            <a:off x="8134016" y="6082080"/>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19" name="Hexagon 18"/>
          <p:cNvSpPr/>
          <p:nvPr/>
        </p:nvSpPr>
        <p:spPr>
          <a:xfrm rot="5400000">
            <a:off x="7413936" y="5694872"/>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20" name="Hexagon 19"/>
          <p:cNvSpPr/>
          <p:nvPr/>
        </p:nvSpPr>
        <p:spPr>
          <a:xfrm rot="5400000">
            <a:off x="7884873" y="5694873"/>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21" name="Hexagon 20"/>
          <p:cNvSpPr/>
          <p:nvPr/>
        </p:nvSpPr>
        <p:spPr>
          <a:xfrm rot="5400000">
            <a:off x="8354336" y="5503717"/>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pic>
        <p:nvPicPr>
          <p:cNvPr id="11" name="Picture 6" descr="\\waikato.health.govt.nz\Users\Hamilton\GtoLHome\KaralusM\Downloads\kisspng-computer-icons-questionnaire-survey-methodology-fo-swimming-5ad5db65349c32.9701734515239647732155.png"/>
          <p:cNvPicPr>
            <a:picLocks noChangeAspect="1" noChangeArrowheads="1"/>
          </p:cNvPicPr>
          <p:nvPr/>
        </p:nvPicPr>
        <p:blipFill>
          <a:blip r:embed="rId3" cstate="print">
            <a:lum bright="70000" contrast="-70000"/>
            <a:extLst>
              <a:ext uri="{BEBA8EAE-BF5A-486C-A8C5-ECC9F3942E4B}">
                <a14:imgProps xmlns:a14="http://schemas.microsoft.com/office/drawing/2010/main">
                  <a14:imgLayer r:embed="rId4">
                    <a14:imgEffect>
                      <a14:colorTemperature colorTemp="112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8404116" y="5494197"/>
            <a:ext cx="552491" cy="552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661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21"/>
                                        </p:tgtEl>
                                        <p:attrNameLst>
                                          <p:attrName>r</p:attrName>
                                        </p:attrNameLst>
                                      </p:cBhvr>
                                    </p:animRot>
                                    <p:animRot by="-240000">
                                      <p:cBhvr>
                                        <p:cTn id="7" dur="200" fill="hold">
                                          <p:stCondLst>
                                            <p:cond delay="200"/>
                                          </p:stCondLst>
                                        </p:cTn>
                                        <p:tgtEl>
                                          <p:spTgt spid="21"/>
                                        </p:tgtEl>
                                        <p:attrNameLst>
                                          <p:attrName>r</p:attrName>
                                        </p:attrNameLst>
                                      </p:cBhvr>
                                    </p:animRot>
                                    <p:animRot by="240000">
                                      <p:cBhvr>
                                        <p:cTn id="8" dur="200" fill="hold">
                                          <p:stCondLst>
                                            <p:cond delay="400"/>
                                          </p:stCondLst>
                                        </p:cTn>
                                        <p:tgtEl>
                                          <p:spTgt spid="21"/>
                                        </p:tgtEl>
                                        <p:attrNameLst>
                                          <p:attrName>r</p:attrName>
                                        </p:attrNameLst>
                                      </p:cBhvr>
                                    </p:animRot>
                                    <p:animRot by="-240000">
                                      <p:cBhvr>
                                        <p:cTn id="9" dur="200" fill="hold">
                                          <p:stCondLst>
                                            <p:cond delay="600"/>
                                          </p:stCondLst>
                                        </p:cTn>
                                        <p:tgtEl>
                                          <p:spTgt spid="21"/>
                                        </p:tgtEl>
                                        <p:attrNameLst>
                                          <p:attrName>r</p:attrName>
                                        </p:attrNameLst>
                                      </p:cBhvr>
                                    </p:animRot>
                                    <p:animRot by="120000">
                                      <p:cBhvr>
                                        <p:cTn id="10" dur="200" fill="hold">
                                          <p:stCondLst>
                                            <p:cond delay="800"/>
                                          </p:stCondLst>
                                        </p:cTn>
                                        <p:tgtEl>
                                          <p:spTgt spid="21"/>
                                        </p:tgtEl>
                                        <p:attrNameLst>
                                          <p:attrName>r</p:attrName>
                                        </p:attrNameLst>
                                      </p:cBhvr>
                                    </p:animRot>
                                  </p:childTnLst>
                                </p:cTn>
                              </p:par>
                              <p:par>
                                <p:cTn id="11" presetID="32" presetClass="emph" presetSubtype="0" fill="hold" nodeType="withEffect">
                                  <p:stCondLst>
                                    <p:cond delay="0"/>
                                  </p:stCondLst>
                                  <p:childTnLst>
                                    <p:animRot by="120000">
                                      <p:cBhvr>
                                        <p:cTn id="12" dur="100" fill="hold">
                                          <p:stCondLst>
                                            <p:cond delay="0"/>
                                          </p:stCondLst>
                                        </p:cTn>
                                        <p:tgtEl>
                                          <p:spTgt spid="11"/>
                                        </p:tgtEl>
                                        <p:attrNameLst>
                                          <p:attrName>r</p:attrName>
                                        </p:attrNameLst>
                                      </p:cBhvr>
                                    </p:animRot>
                                    <p:animRot by="-240000">
                                      <p:cBhvr>
                                        <p:cTn id="13" dur="200" fill="hold">
                                          <p:stCondLst>
                                            <p:cond delay="200"/>
                                          </p:stCondLst>
                                        </p:cTn>
                                        <p:tgtEl>
                                          <p:spTgt spid="11"/>
                                        </p:tgtEl>
                                        <p:attrNameLst>
                                          <p:attrName>r</p:attrName>
                                        </p:attrNameLst>
                                      </p:cBhvr>
                                    </p:animRot>
                                    <p:animRot by="240000">
                                      <p:cBhvr>
                                        <p:cTn id="14" dur="200" fill="hold">
                                          <p:stCondLst>
                                            <p:cond delay="400"/>
                                          </p:stCondLst>
                                        </p:cTn>
                                        <p:tgtEl>
                                          <p:spTgt spid="11"/>
                                        </p:tgtEl>
                                        <p:attrNameLst>
                                          <p:attrName>r</p:attrName>
                                        </p:attrNameLst>
                                      </p:cBhvr>
                                    </p:animRot>
                                    <p:animRot by="-240000">
                                      <p:cBhvr>
                                        <p:cTn id="15" dur="200" fill="hold">
                                          <p:stCondLst>
                                            <p:cond delay="600"/>
                                          </p:stCondLst>
                                        </p:cTn>
                                        <p:tgtEl>
                                          <p:spTgt spid="11"/>
                                        </p:tgtEl>
                                        <p:attrNameLst>
                                          <p:attrName>r</p:attrName>
                                        </p:attrNameLst>
                                      </p:cBhvr>
                                    </p:animRot>
                                    <p:animRot by="120000">
                                      <p:cBhvr>
                                        <p:cTn id="16" dur="200" fill="hold">
                                          <p:stCondLst>
                                            <p:cond delay="800"/>
                                          </p:stCondLst>
                                        </p:cTn>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0" y="0"/>
            <a:ext cx="9144000" cy="6858000"/>
          </a:xfrm>
          <a:prstGeom prst="rect">
            <a:avLst/>
          </a:prstGeom>
          <a:gradFill flip="none" rotWithShape="1">
            <a:gsLst>
              <a:gs pos="0">
                <a:schemeClr val="accent5">
                  <a:lumMod val="20000"/>
                  <a:lumOff val="80000"/>
                </a:schemeClr>
              </a:gs>
              <a:gs pos="50000">
                <a:schemeClr val="bg1"/>
              </a:gs>
              <a:gs pos="100000">
                <a:schemeClr val="accent5">
                  <a:lumMod val="20000"/>
                  <a:lumOff val="8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NZ" dirty="0"/>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218306"/>
            <a:ext cx="4464496" cy="6307038"/>
          </a:xfrm>
          <a:prstGeom prst="rect">
            <a:avLst/>
          </a:prstGeom>
          <a:solidFill>
            <a:srgbClr val="FFFFFF">
              <a:shade val="85000"/>
            </a:srgbClr>
          </a:solidFill>
          <a:ln w="28575" cap="rnd">
            <a:solidFill>
              <a:schemeClr val="accent6">
                <a:lumMod val="60000"/>
                <a:lumOff val="40000"/>
              </a:schemeClr>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graphicFrame>
        <p:nvGraphicFramePr>
          <p:cNvPr id="6" name="Table 5"/>
          <p:cNvGraphicFramePr>
            <a:graphicFrameLocks noGrp="1"/>
          </p:cNvGraphicFramePr>
          <p:nvPr>
            <p:extLst>
              <p:ext uri="{D42A27DB-BD31-4B8C-83A1-F6EECF244321}">
                <p14:modId xmlns:p14="http://schemas.microsoft.com/office/powerpoint/2010/main" val="3687098248"/>
              </p:ext>
            </p:extLst>
          </p:nvPr>
        </p:nvGraphicFramePr>
        <p:xfrm>
          <a:off x="5652120" y="553830"/>
          <a:ext cx="2736304" cy="4891394"/>
        </p:xfrm>
        <a:graphic>
          <a:graphicData uri="http://schemas.openxmlformats.org/drawingml/2006/table">
            <a:tbl>
              <a:tblPr>
                <a:tableStyleId>{10A1B5D5-9B99-4C35-A422-299274C87663}</a:tableStyleId>
              </a:tblPr>
              <a:tblGrid>
                <a:gridCol w="1944216">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tblGrid>
              <a:tr h="608424">
                <a:tc gridSpan="2">
                  <a:txBody>
                    <a:bodyPr/>
                    <a:lstStyle/>
                    <a:p>
                      <a:pPr algn="ctr" fontAlgn="b"/>
                      <a:r>
                        <a:rPr lang="en-US" sz="1800" b="1" u="none" strike="noStrike" dirty="0">
                          <a:effectLst/>
                        </a:rPr>
                        <a:t>Referral</a:t>
                      </a:r>
                      <a:r>
                        <a:rPr lang="en-US" sz="1800" b="1" u="none" strike="noStrike" baseline="0" dirty="0">
                          <a:effectLst/>
                        </a:rPr>
                        <a:t> Source</a:t>
                      </a:r>
                    </a:p>
                    <a:p>
                      <a:pPr algn="ctr" fontAlgn="b"/>
                      <a:r>
                        <a:rPr lang="en-US" sz="1800" b="1" u="none" strike="noStrike" baseline="0" dirty="0">
                          <a:effectLst/>
                        </a:rPr>
                        <a:t>by Regions</a:t>
                      </a:r>
                      <a:endParaRPr lang="en-US" sz="1800" b="1" i="0" u="none" strike="noStrike" baseline="0" dirty="0">
                        <a:solidFill>
                          <a:srgbClr val="000000"/>
                        </a:solidFill>
                        <a:effectLst/>
                        <a:latin typeface="+mn-lt"/>
                        <a:cs typeface="Arial" panose="020B0604020202020204" pitchFamily="34" charset="0"/>
                      </a:endParaRPr>
                    </a:p>
                  </a:txBody>
                  <a:tcPr marL="9525" marR="9525" marT="9525" marB="0" anchor="b"/>
                </a:tc>
                <a:tc hMerge="1">
                  <a:txBody>
                    <a:bodyPr/>
                    <a:lstStyle/>
                    <a:p>
                      <a:pPr algn="l" fontAlgn="b"/>
                      <a:endParaRPr lang="en-NZ" sz="1000" b="0"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val="10000"/>
                  </a:ext>
                </a:extLst>
              </a:tr>
              <a:tr h="300334">
                <a:tc>
                  <a:txBody>
                    <a:bodyPr/>
                    <a:lstStyle/>
                    <a:p>
                      <a:pPr algn="l" fontAlgn="b"/>
                      <a:r>
                        <a:rPr lang="en-NZ" sz="1800" u="none" strike="noStrike" dirty="0">
                          <a:effectLst/>
                        </a:rPr>
                        <a:t>Waikato</a:t>
                      </a:r>
                      <a:r>
                        <a:rPr lang="en-NZ" sz="1800" u="none" strike="noStrike" baseline="0" dirty="0">
                          <a:effectLst/>
                        </a:rPr>
                        <a:t> </a:t>
                      </a:r>
                      <a:endParaRPr lang="en-NZ" sz="1800" b="1" i="0" u="none" strike="noStrike" dirty="0">
                        <a:solidFill>
                          <a:srgbClr val="000000"/>
                        </a:solidFill>
                        <a:effectLst/>
                        <a:latin typeface="+mn-lt"/>
                        <a:cs typeface="Arial" panose="020B0604020202020204" pitchFamily="34" charset="0"/>
                      </a:endParaRPr>
                    </a:p>
                  </a:txBody>
                  <a:tcPr marL="9525" marR="9525" marT="9525" marB="0" anchor="b"/>
                </a:tc>
                <a:tc>
                  <a:txBody>
                    <a:bodyPr/>
                    <a:lstStyle/>
                    <a:p>
                      <a:pPr algn="ctr" fontAlgn="b"/>
                      <a:r>
                        <a:rPr lang="en-NZ" sz="1800" u="none" strike="noStrike" dirty="0">
                          <a:effectLst/>
                        </a:rPr>
                        <a:t>27</a:t>
                      </a:r>
                      <a:endParaRPr lang="en-NZ" sz="1800" b="1" i="0" u="none" strike="noStrike" dirty="0">
                        <a:solidFill>
                          <a:srgbClr val="000000"/>
                        </a:solidFill>
                        <a:effectLst/>
                        <a:latin typeface="+mn-lt"/>
                        <a:cs typeface="Arial" panose="020B0604020202020204" pitchFamily="34" charset="0"/>
                      </a:endParaRPr>
                    </a:p>
                  </a:txBody>
                  <a:tcPr marL="9525" marR="9525" marT="9525" marB="0" anchor="b"/>
                </a:tc>
                <a:extLst>
                  <a:ext uri="{0D108BD9-81ED-4DB2-BD59-A6C34878D82A}">
                    <a16:rowId xmlns:a16="http://schemas.microsoft.com/office/drawing/2014/main" val="10001"/>
                  </a:ext>
                </a:extLst>
              </a:tr>
              <a:tr h="300334">
                <a:tc>
                  <a:txBody>
                    <a:bodyPr/>
                    <a:lstStyle/>
                    <a:p>
                      <a:pPr algn="l" fontAlgn="b"/>
                      <a:r>
                        <a:rPr lang="en-US" sz="1800" u="none" strike="noStrike" dirty="0">
                          <a:effectLst/>
                        </a:rPr>
                        <a:t>Auckland</a:t>
                      </a:r>
                      <a:endParaRPr lang="en-NZ" sz="1800" b="1" u="none" strike="noStrike" dirty="0">
                        <a:effectLst/>
                        <a:latin typeface="+mn-lt"/>
                        <a:cs typeface="Arial" panose="020B0604020202020204" pitchFamily="34" charset="0"/>
                      </a:endParaRPr>
                    </a:p>
                  </a:txBody>
                  <a:tcPr marL="9525" marR="9525" marT="9525" marB="0" anchor="b"/>
                </a:tc>
                <a:tc>
                  <a:txBody>
                    <a:bodyPr/>
                    <a:lstStyle/>
                    <a:p>
                      <a:pPr algn="ctr" fontAlgn="b"/>
                      <a:r>
                        <a:rPr lang="en-US" sz="1800" u="none" strike="noStrike" dirty="0">
                          <a:effectLst/>
                        </a:rPr>
                        <a:t>22</a:t>
                      </a:r>
                      <a:endParaRPr lang="en-NZ" sz="1800" b="1" i="0" u="none" strike="noStrike" dirty="0">
                        <a:solidFill>
                          <a:srgbClr val="000000"/>
                        </a:solidFill>
                        <a:effectLst/>
                        <a:latin typeface="+mn-lt"/>
                        <a:cs typeface="Arial" panose="020B0604020202020204" pitchFamily="34" charset="0"/>
                      </a:endParaRPr>
                    </a:p>
                  </a:txBody>
                  <a:tcPr marL="9525" marR="9525" marT="9525" marB="0" anchor="b"/>
                </a:tc>
                <a:extLst>
                  <a:ext uri="{0D108BD9-81ED-4DB2-BD59-A6C34878D82A}">
                    <a16:rowId xmlns:a16="http://schemas.microsoft.com/office/drawing/2014/main" val="10002"/>
                  </a:ext>
                </a:extLst>
              </a:tr>
              <a:tr h="825409">
                <a:tc>
                  <a:txBody>
                    <a:bodyPr/>
                    <a:lstStyle/>
                    <a:p>
                      <a:pPr algn="l" fontAlgn="b"/>
                      <a:r>
                        <a:rPr lang="en-NZ" sz="1800" u="none" strike="noStrike" dirty="0">
                          <a:effectLst/>
                        </a:rPr>
                        <a:t>Canterbury</a:t>
                      </a:r>
                      <a:endParaRPr lang="en-NZ" sz="1800" u="none" strike="noStrike" baseline="0" dirty="0">
                        <a:effectLst/>
                      </a:endParaRPr>
                    </a:p>
                    <a:p>
                      <a:pPr algn="l" fontAlgn="b"/>
                      <a:r>
                        <a:rPr lang="en-NZ" sz="1800" u="none" strike="noStrike" baseline="0" dirty="0">
                          <a:effectLst/>
                        </a:rPr>
                        <a:t>South Canterbury</a:t>
                      </a:r>
                    </a:p>
                    <a:p>
                      <a:pPr algn="l" fontAlgn="b"/>
                      <a:r>
                        <a:rPr lang="en-NZ" sz="1800" u="none" strike="noStrike" baseline="0" dirty="0">
                          <a:effectLst/>
                        </a:rPr>
                        <a:t>Nelson</a:t>
                      </a:r>
                      <a:endParaRPr lang="en-NZ" sz="1800" b="1" i="0" u="none" strike="noStrike" dirty="0">
                        <a:solidFill>
                          <a:srgbClr val="000000"/>
                        </a:solidFill>
                        <a:effectLst/>
                        <a:latin typeface="+mn-lt"/>
                        <a:cs typeface="Arial" panose="020B0604020202020204" pitchFamily="34" charset="0"/>
                      </a:endParaRPr>
                    </a:p>
                  </a:txBody>
                  <a:tcPr marL="9525" marR="9525" marT="9525" marB="0" anchor="b"/>
                </a:tc>
                <a:tc>
                  <a:txBody>
                    <a:bodyPr/>
                    <a:lstStyle/>
                    <a:p>
                      <a:pPr algn="ctr" fontAlgn="b"/>
                      <a:r>
                        <a:rPr lang="en-NZ" sz="1800" u="none" strike="noStrike" dirty="0">
                          <a:effectLst/>
                        </a:rPr>
                        <a:t>13</a:t>
                      </a:r>
                    </a:p>
                    <a:p>
                      <a:pPr algn="ctr" fontAlgn="b"/>
                      <a:endParaRPr lang="en-NZ" sz="1800" b="1" i="0" u="none" strike="noStrike" dirty="0">
                        <a:solidFill>
                          <a:srgbClr val="000000"/>
                        </a:solidFill>
                        <a:effectLst/>
                        <a:latin typeface="+mn-lt"/>
                        <a:cs typeface="Arial" panose="020B0604020202020204" pitchFamily="34" charset="0"/>
                      </a:endParaRPr>
                    </a:p>
                  </a:txBody>
                  <a:tcPr marL="9525" marR="9525" marT="9525" marB="0" anchor="b"/>
                </a:tc>
                <a:extLst>
                  <a:ext uri="{0D108BD9-81ED-4DB2-BD59-A6C34878D82A}">
                    <a16:rowId xmlns:a16="http://schemas.microsoft.com/office/drawing/2014/main" val="10003"/>
                  </a:ext>
                </a:extLst>
              </a:tr>
              <a:tr h="300334">
                <a:tc>
                  <a:txBody>
                    <a:bodyPr/>
                    <a:lstStyle/>
                    <a:p>
                      <a:pPr algn="l" fontAlgn="b"/>
                      <a:r>
                        <a:rPr lang="en-NZ" sz="1800" u="none" strike="noStrike" dirty="0">
                          <a:effectLst/>
                        </a:rPr>
                        <a:t>Souther</a:t>
                      </a:r>
                      <a:r>
                        <a:rPr lang="en-NZ" sz="1800" u="none" strike="noStrike" baseline="0" dirty="0">
                          <a:effectLst/>
                        </a:rPr>
                        <a:t>n </a:t>
                      </a:r>
                      <a:endParaRPr lang="en-NZ" sz="1800" b="1" i="0" u="none" strike="noStrike" dirty="0">
                        <a:solidFill>
                          <a:srgbClr val="000000"/>
                        </a:solidFill>
                        <a:effectLst/>
                        <a:latin typeface="+mn-lt"/>
                        <a:cs typeface="Arial" panose="020B0604020202020204" pitchFamily="34" charset="0"/>
                      </a:endParaRPr>
                    </a:p>
                  </a:txBody>
                  <a:tcPr marL="9525" marR="9525" marT="9525" marB="0" anchor="b"/>
                </a:tc>
                <a:tc>
                  <a:txBody>
                    <a:bodyPr/>
                    <a:lstStyle/>
                    <a:p>
                      <a:pPr algn="ctr" fontAlgn="b"/>
                      <a:r>
                        <a:rPr lang="en-NZ" sz="1800" u="none" strike="noStrike" dirty="0">
                          <a:effectLst/>
                        </a:rPr>
                        <a:t>12 </a:t>
                      </a:r>
                      <a:endParaRPr lang="en-NZ" sz="1800" b="1" i="0" u="none" strike="noStrike" dirty="0">
                        <a:solidFill>
                          <a:srgbClr val="000000"/>
                        </a:solidFill>
                        <a:effectLst/>
                        <a:latin typeface="+mn-lt"/>
                        <a:cs typeface="Arial" panose="020B0604020202020204" pitchFamily="34" charset="0"/>
                      </a:endParaRPr>
                    </a:p>
                  </a:txBody>
                  <a:tcPr marL="9525" marR="9525" marT="9525" marB="0" anchor="b"/>
                </a:tc>
                <a:extLst>
                  <a:ext uri="{0D108BD9-81ED-4DB2-BD59-A6C34878D82A}">
                    <a16:rowId xmlns:a16="http://schemas.microsoft.com/office/drawing/2014/main" val="10004"/>
                  </a:ext>
                </a:extLst>
              </a:tr>
              <a:tr h="300334">
                <a:tc>
                  <a:txBody>
                    <a:bodyPr/>
                    <a:lstStyle/>
                    <a:p>
                      <a:pPr algn="l" fontAlgn="b"/>
                      <a:r>
                        <a:rPr lang="en-NZ" sz="1800" u="none" strike="noStrike" dirty="0">
                          <a:effectLst/>
                        </a:rPr>
                        <a:t>Northland</a:t>
                      </a:r>
                      <a:r>
                        <a:rPr lang="en-NZ" sz="1800" u="none" strike="noStrike" baseline="0" dirty="0">
                          <a:effectLst/>
                        </a:rPr>
                        <a:t> </a:t>
                      </a:r>
                      <a:endParaRPr lang="en-NZ" sz="1800" b="1" i="0" u="none" strike="noStrike" dirty="0">
                        <a:solidFill>
                          <a:srgbClr val="000000"/>
                        </a:solidFill>
                        <a:effectLst/>
                        <a:latin typeface="+mn-lt"/>
                        <a:cs typeface="Arial" panose="020B0604020202020204" pitchFamily="34" charset="0"/>
                      </a:endParaRPr>
                    </a:p>
                  </a:txBody>
                  <a:tcPr marL="9525" marR="9525" marT="9525" marB="0" anchor="b"/>
                </a:tc>
                <a:tc>
                  <a:txBody>
                    <a:bodyPr/>
                    <a:lstStyle/>
                    <a:p>
                      <a:pPr algn="ctr" fontAlgn="b"/>
                      <a:r>
                        <a:rPr lang="en-NZ" sz="1800" u="none" strike="noStrike" dirty="0">
                          <a:effectLst/>
                        </a:rPr>
                        <a:t>7</a:t>
                      </a:r>
                      <a:endParaRPr lang="en-NZ" sz="1800" b="1" i="0" u="none" strike="noStrike" dirty="0">
                        <a:solidFill>
                          <a:srgbClr val="000000"/>
                        </a:solidFill>
                        <a:effectLst/>
                        <a:latin typeface="+mn-lt"/>
                        <a:cs typeface="Arial" panose="020B0604020202020204" pitchFamily="34" charset="0"/>
                      </a:endParaRPr>
                    </a:p>
                  </a:txBody>
                  <a:tcPr marL="9525" marR="9525" marT="9525" marB="0" anchor="b"/>
                </a:tc>
                <a:extLst>
                  <a:ext uri="{0D108BD9-81ED-4DB2-BD59-A6C34878D82A}">
                    <a16:rowId xmlns:a16="http://schemas.microsoft.com/office/drawing/2014/main" val="10005"/>
                  </a:ext>
                </a:extLst>
              </a:tr>
              <a:tr h="553421">
                <a:tc>
                  <a:txBody>
                    <a:bodyPr/>
                    <a:lstStyle/>
                    <a:p>
                      <a:pPr algn="l" fontAlgn="b"/>
                      <a:r>
                        <a:rPr lang="en-NZ" sz="1800" u="none" strike="noStrike" dirty="0">
                          <a:effectLst/>
                        </a:rPr>
                        <a:t>Lakes</a:t>
                      </a:r>
                    </a:p>
                    <a:p>
                      <a:pPr algn="l" fontAlgn="b"/>
                      <a:r>
                        <a:rPr lang="en-NZ" sz="1800" u="none" strike="noStrike" dirty="0">
                          <a:effectLst/>
                        </a:rPr>
                        <a:t>BOPDHB</a:t>
                      </a:r>
                      <a:endParaRPr lang="en-NZ" sz="1800" b="1" i="0" u="none" strike="noStrike" dirty="0">
                        <a:solidFill>
                          <a:srgbClr val="000000"/>
                        </a:solidFill>
                        <a:effectLst/>
                        <a:latin typeface="+mn-lt"/>
                        <a:cs typeface="Arial" panose="020B0604020202020204" pitchFamily="34" charset="0"/>
                      </a:endParaRPr>
                    </a:p>
                  </a:txBody>
                  <a:tcPr marL="9525" marR="9525" marT="9525" marB="0" anchor="b"/>
                </a:tc>
                <a:tc>
                  <a:txBody>
                    <a:bodyPr/>
                    <a:lstStyle/>
                    <a:p>
                      <a:pPr algn="ctr" fontAlgn="b"/>
                      <a:r>
                        <a:rPr lang="en-NZ" sz="1800" u="none" strike="noStrike" dirty="0">
                          <a:effectLst/>
                        </a:rPr>
                        <a:t>7</a:t>
                      </a:r>
                      <a:endParaRPr lang="en-NZ" sz="1800" b="1" i="0" u="none" strike="noStrike" dirty="0">
                        <a:solidFill>
                          <a:srgbClr val="000000"/>
                        </a:solidFill>
                        <a:effectLst/>
                        <a:latin typeface="+mn-lt"/>
                        <a:cs typeface="Arial" panose="020B0604020202020204" pitchFamily="34" charset="0"/>
                      </a:endParaRPr>
                    </a:p>
                  </a:txBody>
                  <a:tcPr marL="9525" marR="9525" marT="9525" marB="0" anchor="b"/>
                </a:tc>
                <a:extLst>
                  <a:ext uri="{0D108BD9-81ED-4DB2-BD59-A6C34878D82A}">
                    <a16:rowId xmlns:a16="http://schemas.microsoft.com/office/drawing/2014/main" val="10006"/>
                  </a:ext>
                </a:extLst>
              </a:tr>
              <a:tr h="825409">
                <a:tc>
                  <a:txBody>
                    <a:bodyPr/>
                    <a:lstStyle/>
                    <a:p>
                      <a:pPr algn="l" fontAlgn="b"/>
                      <a:r>
                        <a:rPr lang="en-NZ" sz="1800" u="none" strike="noStrike" dirty="0">
                          <a:effectLst/>
                        </a:rPr>
                        <a:t>Capital &amp;</a:t>
                      </a:r>
                      <a:r>
                        <a:rPr lang="en-NZ" sz="1800" u="none" strike="noStrike" baseline="0" dirty="0">
                          <a:effectLst/>
                        </a:rPr>
                        <a:t> Coast</a:t>
                      </a:r>
                    </a:p>
                    <a:p>
                      <a:pPr algn="l" fontAlgn="b"/>
                      <a:r>
                        <a:rPr lang="en-NZ" sz="1800" u="none" strike="noStrike" baseline="0" dirty="0">
                          <a:effectLst/>
                        </a:rPr>
                        <a:t>Whanganui</a:t>
                      </a:r>
                    </a:p>
                    <a:p>
                      <a:pPr algn="l" fontAlgn="b"/>
                      <a:r>
                        <a:rPr lang="en-NZ" sz="1800" u="none" strike="noStrike" baseline="0" dirty="0" err="1">
                          <a:effectLst/>
                        </a:rPr>
                        <a:t>Midcentral</a:t>
                      </a:r>
                      <a:endParaRPr lang="en-NZ" sz="1800" b="1" i="0" u="none" strike="noStrike" dirty="0">
                        <a:solidFill>
                          <a:srgbClr val="000000"/>
                        </a:solidFill>
                        <a:effectLst/>
                        <a:latin typeface="+mn-lt"/>
                        <a:cs typeface="Arial" panose="020B0604020202020204" pitchFamily="34" charset="0"/>
                      </a:endParaRPr>
                    </a:p>
                  </a:txBody>
                  <a:tcPr marL="9525" marR="9525" marT="9525" marB="0" anchor="b"/>
                </a:tc>
                <a:tc>
                  <a:txBody>
                    <a:bodyPr/>
                    <a:lstStyle/>
                    <a:p>
                      <a:pPr algn="ctr" fontAlgn="b"/>
                      <a:r>
                        <a:rPr lang="en-NZ" sz="1800" u="none" strike="noStrike" dirty="0">
                          <a:effectLst/>
                        </a:rPr>
                        <a:t>7</a:t>
                      </a:r>
                    </a:p>
                    <a:p>
                      <a:pPr algn="ctr" fontAlgn="b"/>
                      <a:endParaRPr lang="en-NZ" sz="1800" b="1" u="none" strike="noStrike" dirty="0">
                        <a:effectLst/>
                      </a:endParaRPr>
                    </a:p>
                  </a:txBody>
                  <a:tcPr marL="9525" marR="9525" marT="9525" marB="0" anchor="b"/>
                </a:tc>
                <a:extLst>
                  <a:ext uri="{0D108BD9-81ED-4DB2-BD59-A6C34878D82A}">
                    <a16:rowId xmlns:a16="http://schemas.microsoft.com/office/drawing/2014/main" val="10007"/>
                  </a:ext>
                </a:extLst>
              </a:tr>
              <a:tr h="553421">
                <a:tc>
                  <a:txBody>
                    <a:bodyPr/>
                    <a:lstStyle/>
                    <a:p>
                      <a:pPr algn="l" fontAlgn="b"/>
                      <a:r>
                        <a:rPr lang="en-NZ" sz="1800" u="none" strike="noStrike" dirty="0">
                          <a:effectLst/>
                        </a:rPr>
                        <a:t>Hawkes Bay</a:t>
                      </a:r>
                    </a:p>
                    <a:p>
                      <a:pPr algn="l" fontAlgn="b"/>
                      <a:r>
                        <a:rPr lang="en-NZ" sz="1800" u="none" strike="noStrike" dirty="0" err="1">
                          <a:effectLst/>
                        </a:rPr>
                        <a:t>Tairawhiti</a:t>
                      </a:r>
                      <a:r>
                        <a:rPr lang="en-NZ" sz="1800" u="none" strike="noStrike" dirty="0">
                          <a:effectLst/>
                        </a:rPr>
                        <a:t> </a:t>
                      </a:r>
                      <a:endParaRPr lang="en-NZ" sz="1800" b="1" i="0" u="none" strike="noStrike" dirty="0">
                        <a:solidFill>
                          <a:srgbClr val="000000"/>
                        </a:solidFill>
                        <a:effectLst/>
                        <a:latin typeface="+mn-lt"/>
                        <a:cs typeface="Arial" panose="020B0604020202020204" pitchFamily="34" charset="0"/>
                      </a:endParaRPr>
                    </a:p>
                  </a:txBody>
                  <a:tcPr marL="9525" marR="9525" marT="9525" marB="0" anchor="b"/>
                </a:tc>
                <a:tc>
                  <a:txBody>
                    <a:bodyPr/>
                    <a:lstStyle/>
                    <a:p>
                      <a:pPr algn="ctr" fontAlgn="b"/>
                      <a:r>
                        <a:rPr lang="en-US" sz="1800" u="none" strike="noStrike" dirty="0">
                          <a:effectLst/>
                        </a:rPr>
                        <a:t>3</a:t>
                      </a:r>
                      <a:endParaRPr lang="en-NZ" sz="1800" b="1" i="0" u="none" strike="noStrike" dirty="0">
                        <a:solidFill>
                          <a:srgbClr val="000000"/>
                        </a:solidFill>
                        <a:effectLst/>
                        <a:latin typeface="+mn-lt"/>
                        <a:cs typeface="Arial" panose="020B0604020202020204" pitchFamily="34" charset="0"/>
                      </a:endParaRPr>
                    </a:p>
                  </a:txBody>
                  <a:tcPr marL="9525" marR="9525" marT="9525" marB="0" anchor="b"/>
                </a:tc>
                <a:extLst>
                  <a:ext uri="{0D108BD9-81ED-4DB2-BD59-A6C34878D82A}">
                    <a16:rowId xmlns:a16="http://schemas.microsoft.com/office/drawing/2014/main" val="10008"/>
                  </a:ext>
                </a:extLst>
              </a:tr>
              <a:tr h="300334">
                <a:tc>
                  <a:txBody>
                    <a:bodyPr/>
                    <a:lstStyle/>
                    <a:p>
                      <a:pPr algn="l" fontAlgn="b"/>
                      <a:r>
                        <a:rPr lang="en-NZ" sz="1800" u="none" strike="noStrike" dirty="0">
                          <a:effectLst/>
                        </a:rPr>
                        <a:t>Taranaki</a:t>
                      </a:r>
                      <a:endParaRPr lang="en-NZ" sz="1800" b="1" i="0" u="none" strike="noStrike" dirty="0">
                        <a:solidFill>
                          <a:srgbClr val="000000"/>
                        </a:solidFill>
                        <a:effectLst/>
                        <a:latin typeface="+mn-lt"/>
                        <a:cs typeface="Arial" panose="020B0604020202020204" pitchFamily="34" charset="0"/>
                      </a:endParaRPr>
                    </a:p>
                  </a:txBody>
                  <a:tcPr marL="9525" marR="9525" marT="9525" marB="0" anchor="b"/>
                </a:tc>
                <a:tc>
                  <a:txBody>
                    <a:bodyPr/>
                    <a:lstStyle/>
                    <a:p>
                      <a:pPr algn="ctr" fontAlgn="b"/>
                      <a:r>
                        <a:rPr lang="en-NZ" sz="1800" u="none" strike="noStrike" dirty="0">
                          <a:effectLst/>
                        </a:rPr>
                        <a:t>2</a:t>
                      </a:r>
                      <a:endParaRPr lang="en-NZ" sz="1800" b="1" i="0" u="none" strike="noStrike" dirty="0">
                        <a:solidFill>
                          <a:srgbClr val="000000"/>
                        </a:solidFill>
                        <a:effectLst/>
                        <a:latin typeface="+mn-lt"/>
                        <a:cs typeface="Arial" panose="020B0604020202020204" pitchFamily="34" charset="0"/>
                      </a:endParaRPr>
                    </a:p>
                  </a:txBody>
                  <a:tcPr marL="9525" marR="9525" marT="9525" marB="0" anchor="b"/>
                </a:tc>
                <a:extLst>
                  <a:ext uri="{0D108BD9-81ED-4DB2-BD59-A6C34878D82A}">
                    <a16:rowId xmlns:a16="http://schemas.microsoft.com/office/drawing/2014/main" val="10009"/>
                  </a:ext>
                </a:extLst>
              </a:tr>
            </a:tbl>
          </a:graphicData>
        </a:graphic>
      </p:graphicFrame>
      <p:sp>
        <p:nvSpPr>
          <p:cNvPr id="12" name="Title 1"/>
          <p:cNvSpPr txBox="1">
            <a:spLocks/>
          </p:cNvSpPr>
          <p:nvPr/>
        </p:nvSpPr>
        <p:spPr>
          <a:xfrm>
            <a:off x="-921296" y="55172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dirty="0">
                <a:cs typeface="Arial" panose="020B0604020202020204" pitchFamily="34" charset="0"/>
              </a:rPr>
              <a:t>Results. </a:t>
            </a:r>
            <a:endParaRPr lang="en-NZ" dirty="0">
              <a:cs typeface="Arial" panose="020B0604020202020204" pitchFamily="34" charset="0"/>
            </a:endParaRPr>
          </a:p>
        </p:txBody>
      </p:sp>
      <p:sp>
        <p:nvSpPr>
          <p:cNvPr id="23" name="Hexagon 22"/>
          <p:cNvSpPr/>
          <p:nvPr/>
        </p:nvSpPr>
        <p:spPr>
          <a:xfrm rot="5400000">
            <a:off x="8350039" y="5694872"/>
            <a:ext cx="404881"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24" name="Hexagon 23"/>
          <p:cNvSpPr/>
          <p:nvPr/>
        </p:nvSpPr>
        <p:spPr>
          <a:xfrm rot="5400000">
            <a:off x="8134016" y="6082080"/>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0" name="Hexagon 29"/>
          <p:cNvSpPr/>
          <p:nvPr/>
        </p:nvSpPr>
        <p:spPr>
          <a:xfrm rot="5400000">
            <a:off x="7413936" y="5694872"/>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1" name="Hexagon 30"/>
          <p:cNvSpPr/>
          <p:nvPr/>
        </p:nvSpPr>
        <p:spPr>
          <a:xfrm rot="5400000">
            <a:off x="7884873" y="5694873"/>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2" name="Hexagon 31"/>
          <p:cNvSpPr/>
          <p:nvPr/>
        </p:nvSpPr>
        <p:spPr>
          <a:xfrm rot="5400000">
            <a:off x="7510811" y="6079779"/>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grpSp>
        <p:nvGrpSpPr>
          <p:cNvPr id="33" name="Group 32"/>
          <p:cNvGrpSpPr/>
          <p:nvPr/>
        </p:nvGrpSpPr>
        <p:grpSpPr>
          <a:xfrm>
            <a:off x="7668344" y="6237312"/>
            <a:ext cx="325082" cy="252028"/>
            <a:chOff x="7199246" y="6195936"/>
            <a:chExt cx="325082" cy="252028"/>
          </a:xfrm>
        </p:grpSpPr>
        <p:sp>
          <p:nvSpPr>
            <p:cNvPr id="34" name="Rounded Rectangle 33"/>
            <p:cNvSpPr/>
            <p:nvPr/>
          </p:nvSpPr>
          <p:spPr>
            <a:xfrm>
              <a:off x="7290186" y="6321950"/>
              <a:ext cx="45719" cy="126014"/>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5" name="Rounded Rectangle 34"/>
            <p:cNvSpPr/>
            <p:nvPr/>
          </p:nvSpPr>
          <p:spPr>
            <a:xfrm>
              <a:off x="7388483" y="6285946"/>
              <a:ext cx="45719" cy="162018"/>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6" name="Rounded Rectangle 35"/>
            <p:cNvSpPr/>
            <p:nvPr/>
          </p:nvSpPr>
          <p:spPr>
            <a:xfrm>
              <a:off x="7478609" y="6195936"/>
              <a:ext cx="45719" cy="252028"/>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7" name="Rounded Rectangle 36"/>
            <p:cNvSpPr/>
            <p:nvPr/>
          </p:nvSpPr>
          <p:spPr>
            <a:xfrm>
              <a:off x="7199246" y="6381094"/>
              <a:ext cx="45719" cy="66869"/>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Tree>
    <p:extLst>
      <p:ext uri="{BB962C8B-B14F-4D97-AF65-F5344CB8AC3E}">
        <p14:creationId xmlns:p14="http://schemas.microsoft.com/office/powerpoint/2010/main" val="3873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32"/>
                                        </p:tgtEl>
                                        <p:attrNameLst>
                                          <p:attrName>r</p:attrName>
                                        </p:attrNameLst>
                                      </p:cBhvr>
                                    </p:animRot>
                                    <p:animRot by="-240000">
                                      <p:cBhvr>
                                        <p:cTn id="7" dur="200" fill="hold">
                                          <p:stCondLst>
                                            <p:cond delay="200"/>
                                          </p:stCondLst>
                                        </p:cTn>
                                        <p:tgtEl>
                                          <p:spTgt spid="32"/>
                                        </p:tgtEl>
                                        <p:attrNameLst>
                                          <p:attrName>r</p:attrName>
                                        </p:attrNameLst>
                                      </p:cBhvr>
                                    </p:animRot>
                                    <p:animRot by="240000">
                                      <p:cBhvr>
                                        <p:cTn id="8" dur="200" fill="hold">
                                          <p:stCondLst>
                                            <p:cond delay="400"/>
                                          </p:stCondLst>
                                        </p:cTn>
                                        <p:tgtEl>
                                          <p:spTgt spid="32"/>
                                        </p:tgtEl>
                                        <p:attrNameLst>
                                          <p:attrName>r</p:attrName>
                                        </p:attrNameLst>
                                      </p:cBhvr>
                                    </p:animRot>
                                    <p:animRot by="-240000">
                                      <p:cBhvr>
                                        <p:cTn id="9" dur="200" fill="hold">
                                          <p:stCondLst>
                                            <p:cond delay="600"/>
                                          </p:stCondLst>
                                        </p:cTn>
                                        <p:tgtEl>
                                          <p:spTgt spid="32"/>
                                        </p:tgtEl>
                                        <p:attrNameLst>
                                          <p:attrName>r</p:attrName>
                                        </p:attrNameLst>
                                      </p:cBhvr>
                                    </p:animRot>
                                    <p:animRot by="120000">
                                      <p:cBhvr>
                                        <p:cTn id="10" dur="200" fill="hold">
                                          <p:stCondLst>
                                            <p:cond delay="800"/>
                                          </p:stCondLst>
                                        </p:cTn>
                                        <p:tgtEl>
                                          <p:spTgt spid="32"/>
                                        </p:tgtEl>
                                        <p:attrNameLst>
                                          <p:attrName>r</p:attrName>
                                        </p:attrNameLst>
                                      </p:cBhvr>
                                    </p:animRot>
                                  </p:childTnLst>
                                </p:cTn>
                              </p:par>
                              <p:par>
                                <p:cTn id="11" presetID="32" presetClass="emph" presetSubtype="0" fill="hold" nodeType="withEffect">
                                  <p:stCondLst>
                                    <p:cond delay="0"/>
                                  </p:stCondLst>
                                  <p:childTnLst>
                                    <p:animRot by="120000">
                                      <p:cBhvr>
                                        <p:cTn id="12" dur="100" fill="hold">
                                          <p:stCondLst>
                                            <p:cond delay="0"/>
                                          </p:stCondLst>
                                        </p:cTn>
                                        <p:tgtEl>
                                          <p:spTgt spid="33"/>
                                        </p:tgtEl>
                                        <p:attrNameLst>
                                          <p:attrName>r</p:attrName>
                                        </p:attrNameLst>
                                      </p:cBhvr>
                                    </p:animRot>
                                    <p:animRot by="-240000">
                                      <p:cBhvr>
                                        <p:cTn id="13" dur="200" fill="hold">
                                          <p:stCondLst>
                                            <p:cond delay="200"/>
                                          </p:stCondLst>
                                        </p:cTn>
                                        <p:tgtEl>
                                          <p:spTgt spid="33"/>
                                        </p:tgtEl>
                                        <p:attrNameLst>
                                          <p:attrName>r</p:attrName>
                                        </p:attrNameLst>
                                      </p:cBhvr>
                                    </p:animRot>
                                    <p:animRot by="240000">
                                      <p:cBhvr>
                                        <p:cTn id="14" dur="200" fill="hold">
                                          <p:stCondLst>
                                            <p:cond delay="400"/>
                                          </p:stCondLst>
                                        </p:cTn>
                                        <p:tgtEl>
                                          <p:spTgt spid="33"/>
                                        </p:tgtEl>
                                        <p:attrNameLst>
                                          <p:attrName>r</p:attrName>
                                        </p:attrNameLst>
                                      </p:cBhvr>
                                    </p:animRot>
                                    <p:animRot by="-240000">
                                      <p:cBhvr>
                                        <p:cTn id="15" dur="200" fill="hold">
                                          <p:stCondLst>
                                            <p:cond delay="600"/>
                                          </p:stCondLst>
                                        </p:cTn>
                                        <p:tgtEl>
                                          <p:spTgt spid="33"/>
                                        </p:tgtEl>
                                        <p:attrNameLst>
                                          <p:attrName>r</p:attrName>
                                        </p:attrNameLst>
                                      </p:cBhvr>
                                    </p:animRot>
                                    <p:animRot by="120000">
                                      <p:cBhvr>
                                        <p:cTn id="16" dur="200" fill="hold">
                                          <p:stCondLst>
                                            <p:cond delay="800"/>
                                          </p:stCondLst>
                                        </p:cTn>
                                        <p:tgtEl>
                                          <p:spTgt spid="3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0"/>
            <a:ext cx="9144000" cy="6858000"/>
          </a:xfrm>
          <a:prstGeom prst="rect">
            <a:avLst/>
          </a:prstGeom>
          <a:gradFill flip="none" rotWithShape="1">
            <a:gsLst>
              <a:gs pos="0">
                <a:schemeClr val="accent5">
                  <a:lumMod val="20000"/>
                  <a:lumOff val="80000"/>
                </a:schemeClr>
              </a:gs>
              <a:gs pos="50000">
                <a:schemeClr val="bg1"/>
              </a:gs>
              <a:gs pos="100000">
                <a:schemeClr val="accent5">
                  <a:lumMod val="20000"/>
                  <a:lumOff val="8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NZ"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04969164"/>
              </p:ext>
            </p:extLst>
          </p:nvPr>
        </p:nvGraphicFramePr>
        <p:xfrm>
          <a:off x="494812" y="-99392"/>
          <a:ext cx="3024336" cy="53788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9" name="Straight Connector 8"/>
          <p:cNvCxnSpPr/>
          <p:nvPr/>
        </p:nvCxnSpPr>
        <p:spPr>
          <a:xfrm flipV="1">
            <a:off x="1696495" y="4947902"/>
            <a:ext cx="684076" cy="363521"/>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2380571" y="4946160"/>
            <a:ext cx="756084" cy="363522"/>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084427" y="5379949"/>
            <a:ext cx="1224136" cy="715089"/>
          </a:xfrm>
          <a:prstGeom prst="roundRect">
            <a:avLst/>
          </a:prstGeom>
          <a:ln>
            <a:solidFill>
              <a:schemeClr val="accent2">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b="1" dirty="0">
                <a:solidFill>
                  <a:schemeClr val="bg1"/>
                </a:solidFill>
              </a:rPr>
              <a:t>Waikato </a:t>
            </a:r>
          </a:p>
          <a:p>
            <a:pPr algn="ctr"/>
            <a:r>
              <a:rPr lang="en-US" b="1" dirty="0">
                <a:solidFill>
                  <a:schemeClr val="bg1"/>
                </a:solidFill>
              </a:rPr>
              <a:t>69 </a:t>
            </a:r>
            <a:endParaRPr lang="en-NZ" b="1" dirty="0">
              <a:solidFill>
                <a:schemeClr val="bg1"/>
              </a:solidFill>
            </a:endParaRPr>
          </a:p>
        </p:txBody>
      </p:sp>
      <p:sp>
        <p:nvSpPr>
          <p:cNvPr id="7" name="TextBox 6"/>
          <p:cNvSpPr txBox="1"/>
          <p:nvPr/>
        </p:nvSpPr>
        <p:spPr>
          <a:xfrm>
            <a:off x="2524587" y="5378208"/>
            <a:ext cx="1224136" cy="715089"/>
          </a:xfrm>
          <a:prstGeom prst="roundRect">
            <a:avLst/>
          </a:prstGeom>
          <a:ln>
            <a:solidFill>
              <a:schemeClr val="accent2">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b="1" dirty="0" err="1">
                <a:solidFill>
                  <a:schemeClr val="bg1"/>
                </a:solidFill>
              </a:rPr>
              <a:t>Braemar</a:t>
            </a:r>
            <a:endParaRPr lang="en-US" b="1" dirty="0">
              <a:solidFill>
                <a:schemeClr val="bg1"/>
              </a:solidFill>
            </a:endParaRPr>
          </a:p>
          <a:p>
            <a:pPr algn="ctr"/>
            <a:r>
              <a:rPr lang="en-US" b="1" dirty="0">
                <a:solidFill>
                  <a:schemeClr val="bg1"/>
                </a:solidFill>
              </a:rPr>
              <a:t>31</a:t>
            </a:r>
            <a:endParaRPr lang="en-NZ" b="1" dirty="0">
              <a:solidFill>
                <a:schemeClr val="bg1"/>
              </a:solidFill>
            </a:endParaRPr>
          </a:p>
        </p:txBody>
      </p:sp>
      <p:graphicFrame>
        <p:nvGraphicFramePr>
          <p:cNvPr id="23" name="Table 22"/>
          <p:cNvGraphicFramePr>
            <a:graphicFrameLocks noGrp="1"/>
          </p:cNvGraphicFramePr>
          <p:nvPr>
            <p:extLst>
              <p:ext uri="{D42A27DB-BD31-4B8C-83A1-F6EECF244321}">
                <p14:modId xmlns:p14="http://schemas.microsoft.com/office/powerpoint/2010/main" val="1962404141"/>
              </p:ext>
            </p:extLst>
          </p:nvPr>
        </p:nvGraphicFramePr>
        <p:xfrm>
          <a:off x="4886837" y="548680"/>
          <a:ext cx="3384376" cy="4564095"/>
        </p:xfrm>
        <a:graphic>
          <a:graphicData uri="http://schemas.openxmlformats.org/drawingml/2006/table">
            <a:tbl>
              <a:tblPr firstRow="1" bandRow="1">
                <a:tableStyleId>{93296810-A885-4BE3-A3E7-6D5BEEA58F35}</a:tableStyleId>
              </a:tblPr>
              <a:tblGrid>
                <a:gridCol w="1224136">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tblGrid>
              <a:tr h="675075">
                <a:tc gridSpan="2">
                  <a:txBody>
                    <a:bodyPr/>
                    <a:lstStyle/>
                    <a:p>
                      <a:r>
                        <a:rPr lang="en-US" sz="1800" dirty="0"/>
                        <a:t>Demographic Data </a:t>
                      </a:r>
                      <a:endParaRPr lang="en-NZ" sz="1800" dirty="0"/>
                    </a:p>
                  </a:txBody>
                  <a:tcPr/>
                </a:tc>
                <a:tc hMerge="1">
                  <a:txBody>
                    <a:bodyPr/>
                    <a:lstStyle/>
                    <a:p>
                      <a:endParaRPr lang="en-NZ" dirty="0"/>
                    </a:p>
                  </a:txBody>
                  <a:tcPr/>
                </a:tc>
                <a:extLst>
                  <a:ext uri="{0D108BD9-81ED-4DB2-BD59-A6C34878D82A}">
                    <a16:rowId xmlns:a16="http://schemas.microsoft.com/office/drawing/2014/main" val="10000"/>
                  </a:ext>
                </a:extLst>
              </a:tr>
              <a:tr h="675075">
                <a:tc>
                  <a:txBody>
                    <a:bodyPr/>
                    <a:lstStyle/>
                    <a:p>
                      <a:pPr algn="ctr"/>
                      <a:r>
                        <a:rPr lang="en-US" dirty="0"/>
                        <a:t>Age</a:t>
                      </a:r>
                      <a:r>
                        <a:rPr lang="en-US" baseline="0" dirty="0"/>
                        <a:t> </a:t>
                      </a:r>
                      <a:endParaRPr lang="en-NZ" dirty="0"/>
                    </a:p>
                  </a:txBody>
                  <a:tcPr/>
                </a:tc>
                <a:tc>
                  <a:txBody>
                    <a:bodyPr/>
                    <a:lstStyle/>
                    <a:p>
                      <a:pPr algn="ctr"/>
                      <a:r>
                        <a:rPr lang="en-US" dirty="0"/>
                        <a:t>55</a:t>
                      </a:r>
                      <a:r>
                        <a:rPr lang="en-US" baseline="0" dirty="0"/>
                        <a:t> (6.3)</a:t>
                      </a:r>
                      <a:endParaRPr lang="en-NZ" dirty="0"/>
                    </a:p>
                  </a:txBody>
                  <a:tcPr/>
                </a:tc>
                <a:extLst>
                  <a:ext uri="{0D108BD9-81ED-4DB2-BD59-A6C34878D82A}">
                    <a16:rowId xmlns:a16="http://schemas.microsoft.com/office/drawing/2014/main" val="10001"/>
                  </a:ext>
                </a:extLst>
              </a:tr>
              <a:tr h="675075">
                <a:tc>
                  <a:txBody>
                    <a:bodyPr/>
                    <a:lstStyle/>
                    <a:p>
                      <a:pPr algn="ctr"/>
                      <a:r>
                        <a:rPr lang="en-US" dirty="0"/>
                        <a:t>Sex</a:t>
                      </a:r>
                      <a:endParaRPr lang="en-NZ" dirty="0"/>
                    </a:p>
                  </a:txBody>
                  <a:tcPr/>
                </a:tc>
                <a:tc>
                  <a:txBody>
                    <a:bodyPr/>
                    <a:lstStyle/>
                    <a:p>
                      <a:pPr algn="ctr"/>
                      <a:r>
                        <a:rPr lang="en-US" dirty="0"/>
                        <a:t>Female</a:t>
                      </a:r>
                      <a:r>
                        <a:rPr lang="en-US" baseline="0" dirty="0"/>
                        <a:t> 66% </a:t>
                      </a:r>
                      <a:endParaRPr lang="en-NZ" dirty="0"/>
                    </a:p>
                  </a:txBody>
                  <a:tcPr/>
                </a:tc>
                <a:extLst>
                  <a:ext uri="{0D108BD9-81ED-4DB2-BD59-A6C34878D82A}">
                    <a16:rowId xmlns:a16="http://schemas.microsoft.com/office/drawing/2014/main" val="10002"/>
                  </a:ext>
                </a:extLst>
              </a:tr>
              <a:tr h="675075">
                <a:tc>
                  <a:txBody>
                    <a:bodyPr/>
                    <a:lstStyle/>
                    <a:p>
                      <a:pPr algn="ctr"/>
                      <a:r>
                        <a:rPr lang="en-US" dirty="0"/>
                        <a:t>BMI</a:t>
                      </a:r>
                      <a:endParaRPr lang="en-NZ" dirty="0"/>
                    </a:p>
                  </a:txBody>
                  <a:tcPr/>
                </a:tc>
                <a:tc>
                  <a:txBody>
                    <a:bodyPr/>
                    <a:lstStyle/>
                    <a:p>
                      <a:pPr algn="ctr"/>
                      <a:r>
                        <a:rPr lang="en-US" dirty="0"/>
                        <a:t>29</a:t>
                      </a:r>
                      <a:r>
                        <a:rPr lang="en-US" baseline="0" dirty="0"/>
                        <a:t> (6.3) </a:t>
                      </a:r>
                      <a:endParaRPr lang="en-NZ" dirty="0"/>
                    </a:p>
                  </a:txBody>
                  <a:tcPr/>
                </a:tc>
                <a:extLst>
                  <a:ext uri="{0D108BD9-81ED-4DB2-BD59-A6C34878D82A}">
                    <a16:rowId xmlns:a16="http://schemas.microsoft.com/office/drawing/2014/main" val="10003"/>
                  </a:ext>
                </a:extLst>
              </a:tr>
              <a:tr h="675075">
                <a:tc>
                  <a:txBody>
                    <a:bodyPr/>
                    <a:lstStyle/>
                    <a:p>
                      <a:pPr algn="ctr"/>
                      <a:r>
                        <a:rPr lang="en-US" dirty="0"/>
                        <a:t>Ethnicity</a:t>
                      </a:r>
                      <a:r>
                        <a:rPr lang="en-US" baseline="0" dirty="0"/>
                        <a:t> </a:t>
                      </a:r>
                      <a:endParaRPr lang="en-NZ" dirty="0"/>
                    </a:p>
                  </a:txBody>
                  <a:tcPr/>
                </a:tc>
                <a:tc>
                  <a:txBody>
                    <a:bodyPr/>
                    <a:lstStyle/>
                    <a:p>
                      <a:pPr algn="ctr"/>
                      <a:r>
                        <a:rPr lang="en-US" dirty="0"/>
                        <a:t>NZ</a:t>
                      </a:r>
                      <a:r>
                        <a:rPr lang="en-US" baseline="0" dirty="0"/>
                        <a:t> European 75% </a:t>
                      </a:r>
                    </a:p>
                    <a:p>
                      <a:pPr algn="ctr"/>
                      <a:r>
                        <a:rPr lang="en-US" baseline="0" dirty="0"/>
                        <a:t>Maori 13% </a:t>
                      </a:r>
                    </a:p>
                    <a:p>
                      <a:pPr algn="ctr"/>
                      <a:r>
                        <a:rPr lang="en-US" baseline="0" dirty="0"/>
                        <a:t>Pacific 10% </a:t>
                      </a:r>
                    </a:p>
                    <a:p>
                      <a:pPr algn="ctr"/>
                      <a:r>
                        <a:rPr lang="en-US" baseline="0" dirty="0"/>
                        <a:t>Other 2% </a:t>
                      </a:r>
                      <a:endParaRPr lang="en-NZ" dirty="0"/>
                    </a:p>
                  </a:txBody>
                  <a:tcPr/>
                </a:tc>
                <a:extLst>
                  <a:ext uri="{0D108BD9-81ED-4DB2-BD59-A6C34878D82A}">
                    <a16:rowId xmlns:a16="http://schemas.microsoft.com/office/drawing/2014/main" val="10004"/>
                  </a:ext>
                </a:extLst>
              </a:tr>
              <a:tr h="675075">
                <a:tc>
                  <a:txBody>
                    <a:bodyPr/>
                    <a:lstStyle/>
                    <a:p>
                      <a:pPr algn="ctr"/>
                      <a:r>
                        <a:rPr lang="en-US" dirty="0"/>
                        <a:t>Re-do</a:t>
                      </a:r>
                      <a:r>
                        <a:rPr lang="en-US" baseline="0" dirty="0"/>
                        <a:t> operations</a:t>
                      </a:r>
                      <a:endParaRPr lang="en-NZ" dirty="0"/>
                    </a:p>
                  </a:txBody>
                  <a:tcPr/>
                </a:tc>
                <a:tc>
                  <a:txBody>
                    <a:bodyPr/>
                    <a:lstStyle/>
                    <a:p>
                      <a:pPr algn="ctr"/>
                      <a:r>
                        <a:rPr lang="en-US" dirty="0"/>
                        <a:t>10</a:t>
                      </a:r>
                      <a:r>
                        <a:rPr lang="en-US" baseline="0" dirty="0"/>
                        <a:t> </a:t>
                      </a:r>
                      <a:endParaRPr lang="en-NZ" dirty="0"/>
                    </a:p>
                  </a:txBody>
                  <a:tcPr/>
                </a:tc>
                <a:extLst>
                  <a:ext uri="{0D108BD9-81ED-4DB2-BD59-A6C34878D82A}">
                    <a16:rowId xmlns:a16="http://schemas.microsoft.com/office/drawing/2014/main" val="10005"/>
                  </a:ext>
                </a:extLst>
              </a:tr>
            </a:tbl>
          </a:graphicData>
        </a:graphic>
      </p:graphicFrame>
      <p:sp>
        <p:nvSpPr>
          <p:cNvPr id="29" name="Hexagon 28"/>
          <p:cNvSpPr/>
          <p:nvPr/>
        </p:nvSpPr>
        <p:spPr>
          <a:xfrm rot="5400000">
            <a:off x="8350039" y="5694872"/>
            <a:ext cx="404881"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0" name="Hexagon 29"/>
          <p:cNvSpPr/>
          <p:nvPr/>
        </p:nvSpPr>
        <p:spPr>
          <a:xfrm rot="5400000">
            <a:off x="8134016" y="6082080"/>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1" name="Hexagon 30"/>
          <p:cNvSpPr/>
          <p:nvPr/>
        </p:nvSpPr>
        <p:spPr>
          <a:xfrm rot="5400000">
            <a:off x="7413936" y="5694872"/>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2" name="Hexagon 31"/>
          <p:cNvSpPr/>
          <p:nvPr/>
        </p:nvSpPr>
        <p:spPr>
          <a:xfrm rot="5400000">
            <a:off x="7884873" y="5694873"/>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3" name="Hexagon 32"/>
          <p:cNvSpPr/>
          <p:nvPr/>
        </p:nvSpPr>
        <p:spPr>
          <a:xfrm rot="5400000">
            <a:off x="7510811" y="6079779"/>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grpSp>
        <p:nvGrpSpPr>
          <p:cNvPr id="34" name="Group 33"/>
          <p:cNvGrpSpPr/>
          <p:nvPr/>
        </p:nvGrpSpPr>
        <p:grpSpPr>
          <a:xfrm>
            <a:off x="7668344" y="6237312"/>
            <a:ext cx="325082" cy="252028"/>
            <a:chOff x="7199246" y="6195936"/>
            <a:chExt cx="325082" cy="252028"/>
          </a:xfrm>
        </p:grpSpPr>
        <p:sp>
          <p:nvSpPr>
            <p:cNvPr id="35" name="Rounded Rectangle 34"/>
            <p:cNvSpPr/>
            <p:nvPr/>
          </p:nvSpPr>
          <p:spPr>
            <a:xfrm>
              <a:off x="7290186" y="6321950"/>
              <a:ext cx="45719" cy="126014"/>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6" name="Rounded Rectangle 35"/>
            <p:cNvSpPr/>
            <p:nvPr/>
          </p:nvSpPr>
          <p:spPr>
            <a:xfrm>
              <a:off x="7388483" y="6285946"/>
              <a:ext cx="45719" cy="162018"/>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7" name="Rounded Rectangle 36"/>
            <p:cNvSpPr/>
            <p:nvPr/>
          </p:nvSpPr>
          <p:spPr>
            <a:xfrm>
              <a:off x="7478609" y="6195936"/>
              <a:ext cx="45719" cy="252028"/>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8" name="Rounded Rectangle 37"/>
            <p:cNvSpPr/>
            <p:nvPr/>
          </p:nvSpPr>
          <p:spPr>
            <a:xfrm>
              <a:off x="7199246" y="6381094"/>
              <a:ext cx="45719" cy="66869"/>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aphicFrame>
        <p:nvGraphicFramePr>
          <p:cNvPr id="2" name="Table 1"/>
          <p:cNvGraphicFramePr>
            <a:graphicFrameLocks noGrp="1"/>
          </p:cNvGraphicFramePr>
          <p:nvPr>
            <p:extLst>
              <p:ext uri="{D42A27DB-BD31-4B8C-83A1-F6EECF244321}">
                <p14:modId xmlns:p14="http://schemas.microsoft.com/office/powerpoint/2010/main" val="287615887"/>
              </p:ext>
            </p:extLst>
          </p:nvPr>
        </p:nvGraphicFramePr>
        <p:xfrm>
          <a:off x="4908988" y="5223480"/>
          <a:ext cx="3335420" cy="365760"/>
        </p:xfrm>
        <a:graphic>
          <a:graphicData uri="http://schemas.openxmlformats.org/drawingml/2006/table">
            <a:tbl>
              <a:tblPr firstRow="1" bandRow="1">
                <a:tableStyleId>{5C22544A-7EE6-4342-B048-85BDC9FD1C3A}</a:tableStyleId>
              </a:tblPr>
              <a:tblGrid>
                <a:gridCol w="3335420">
                  <a:extLst>
                    <a:ext uri="{9D8B030D-6E8A-4147-A177-3AD203B41FA5}">
                      <a16:colId xmlns:a16="http://schemas.microsoft.com/office/drawing/2014/main" val="20000"/>
                    </a:ext>
                  </a:extLst>
                </a:gridCol>
              </a:tblGrid>
              <a:tr h="234246">
                <a:tc>
                  <a:txBody>
                    <a:bodyPr/>
                    <a:lstStyle/>
                    <a:p>
                      <a:r>
                        <a:rPr lang="en-US" baseline="0" dirty="0"/>
                        <a:t>Median Follow-up Time: 24m </a:t>
                      </a:r>
                      <a:endParaRPr lang="en-NZ" dirty="0"/>
                    </a:p>
                  </a:txBody>
                  <a:tcPr>
                    <a:solidFill>
                      <a:schemeClr val="accent6">
                        <a:lumMod val="5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116361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0"/>
            <a:ext cx="9144000" cy="6858000"/>
          </a:xfrm>
          <a:prstGeom prst="rect">
            <a:avLst/>
          </a:prstGeom>
          <a:gradFill flip="none" rotWithShape="1">
            <a:gsLst>
              <a:gs pos="0">
                <a:schemeClr val="accent5">
                  <a:lumMod val="20000"/>
                  <a:lumOff val="80000"/>
                </a:schemeClr>
              </a:gs>
              <a:gs pos="50000">
                <a:schemeClr val="bg1"/>
              </a:gs>
              <a:gs pos="100000">
                <a:schemeClr val="accent5">
                  <a:lumMod val="20000"/>
                  <a:lumOff val="8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NZ"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61634625"/>
              </p:ext>
            </p:extLst>
          </p:nvPr>
        </p:nvGraphicFramePr>
        <p:xfrm>
          <a:off x="251521" y="260649"/>
          <a:ext cx="8712967" cy="5713321"/>
        </p:xfrm>
        <a:graphic>
          <a:graphicData uri="http://schemas.openxmlformats.org/drawingml/2006/table">
            <a:tbl>
              <a:tblPr firstRow="1" firstCol="1" bandRow="1">
                <a:tableStyleId>{93296810-A885-4BE3-A3E7-6D5BEEA58F35}</a:tableStyleId>
              </a:tblPr>
              <a:tblGrid>
                <a:gridCol w="2764049">
                  <a:extLst>
                    <a:ext uri="{9D8B030D-6E8A-4147-A177-3AD203B41FA5}">
                      <a16:colId xmlns:a16="http://schemas.microsoft.com/office/drawing/2014/main" val="20000"/>
                    </a:ext>
                  </a:extLst>
                </a:gridCol>
                <a:gridCol w="2764051">
                  <a:extLst>
                    <a:ext uri="{9D8B030D-6E8A-4147-A177-3AD203B41FA5}">
                      <a16:colId xmlns:a16="http://schemas.microsoft.com/office/drawing/2014/main" val="20001"/>
                    </a:ext>
                  </a:extLst>
                </a:gridCol>
                <a:gridCol w="3184867">
                  <a:extLst>
                    <a:ext uri="{9D8B030D-6E8A-4147-A177-3AD203B41FA5}">
                      <a16:colId xmlns:a16="http://schemas.microsoft.com/office/drawing/2014/main" val="20002"/>
                    </a:ext>
                  </a:extLst>
                </a:gridCol>
              </a:tblGrid>
              <a:tr h="1378193">
                <a:tc gridSpan="2">
                  <a:txBody>
                    <a:bodyPr/>
                    <a:lstStyle/>
                    <a:p>
                      <a:pPr algn="ctr"/>
                      <a:endParaRPr lang="en-US" sz="2400" dirty="0"/>
                    </a:p>
                    <a:p>
                      <a:pPr algn="ctr"/>
                      <a:r>
                        <a:rPr lang="en-US" sz="2400" b="1" dirty="0"/>
                        <a:t>Intraoperative</a:t>
                      </a:r>
                      <a:r>
                        <a:rPr lang="en-US" sz="2400" b="1" baseline="0" dirty="0"/>
                        <a:t> data </a:t>
                      </a:r>
                      <a:endParaRPr lang="en-NZ" sz="2400" b="1" dirty="0"/>
                    </a:p>
                  </a:txBody>
                  <a:tcPr/>
                </a:tc>
                <a:tc hMerge="1">
                  <a:txBody>
                    <a:bodyPr/>
                    <a:lstStyle/>
                    <a:p>
                      <a:endParaRPr lang="en-NZ" dirty="0"/>
                    </a:p>
                  </a:txBody>
                  <a:tcPr/>
                </a:tc>
                <a:tc>
                  <a:txBody>
                    <a:bodyPr/>
                    <a:lstStyle/>
                    <a:p>
                      <a:pPr algn="ctr"/>
                      <a:r>
                        <a:rPr lang="en-US" sz="2400" dirty="0"/>
                        <a:t>International</a:t>
                      </a:r>
                      <a:r>
                        <a:rPr lang="en-US" sz="2400" baseline="0" dirty="0"/>
                        <a:t> Literature:</a:t>
                      </a:r>
                    </a:p>
                    <a:p>
                      <a:pPr algn="ctr"/>
                      <a:r>
                        <a:rPr lang="en-US" sz="2400" baseline="0" dirty="0"/>
                        <a:t>(Basingstoke)</a:t>
                      </a:r>
                      <a:endParaRPr lang="en-US" sz="2400" dirty="0"/>
                    </a:p>
                  </a:txBody>
                  <a:tcPr/>
                </a:tc>
                <a:extLst>
                  <a:ext uri="{0D108BD9-81ED-4DB2-BD59-A6C34878D82A}">
                    <a16:rowId xmlns:a16="http://schemas.microsoft.com/office/drawing/2014/main" val="10000"/>
                  </a:ext>
                </a:extLst>
              </a:tr>
              <a:tr h="768560">
                <a:tc>
                  <a:txBody>
                    <a:bodyPr/>
                    <a:lstStyle/>
                    <a:p>
                      <a:r>
                        <a:rPr lang="en-US" sz="2400" dirty="0"/>
                        <a:t>Peritoneal</a:t>
                      </a:r>
                      <a:r>
                        <a:rPr lang="en-US" sz="2400" baseline="0" dirty="0"/>
                        <a:t> </a:t>
                      </a:r>
                      <a:r>
                        <a:rPr lang="en-US" sz="2400" baseline="0" dirty="0" err="1"/>
                        <a:t>Carcinomatosis</a:t>
                      </a:r>
                      <a:r>
                        <a:rPr lang="en-US" sz="2400" baseline="0" dirty="0"/>
                        <a:t> Index (PCI)</a:t>
                      </a:r>
                      <a:endParaRPr lang="en-NZ" sz="2400" dirty="0"/>
                    </a:p>
                  </a:txBody>
                  <a:tcPr/>
                </a:tc>
                <a:tc>
                  <a:txBody>
                    <a:bodyPr/>
                    <a:lstStyle/>
                    <a:p>
                      <a:pPr algn="ctr"/>
                      <a:r>
                        <a:rPr lang="en-US" sz="2400" dirty="0"/>
                        <a:t>18.9</a:t>
                      </a:r>
                      <a:r>
                        <a:rPr lang="en-US" sz="2400" baseline="0" dirty="0"/>
                        <a:t> </a:t>
                      </a:r>
                      <a:endParaRPr lang="en-NZ" sz="2400" dirty="0"/>
                    </a:p>
                  </a:txBody>
                  <a:tcPr/>
                </a:tc>
                <a:tc>
                  <a:txBody>
                    <a:bodyPr/>
                    <a:lstStyle/>
                    <a:p>
                      <a:pPr algn="ctr"/>
                      <a:r>
                        <a:rPr lang="en-US" sz="2400" baseline="0" dirty="0"/>
                        <a:t>(not available)</a:t>
                      </a:r>
                      <a:endParaRPr lang="en-NZ" sz="2400" dirty="0"/>
                    </a:p>
                  </a:txBody>
                  <a:tcPr/>
                </a:tc>
                <a:extLst>
                  <a:ext uri="{0D108BD9-81ED-4DB2-BD59-A6C34878D82A}">
                    <a16:rowId xmlns:a16="http://schemas.microsoft.com/office/drawing/2014/main" val="10001"/>
                  </a:ext>
                </a:extLst>
              </a:tr>
              <a:tr h="1225506">
                <a:tc>
                  <a:txBody>
                    <a:bodyPr/>
                    <a:lstStyle/>
                    <a:p>
                      <a:r>
                        <a:rPr lang="en-US" sz="2400" dirty="0"/>
                        <a:t>Completeness of </a:t>
                      </a:r>
                      <a:r>
                        <a:rPr lang="en-US" sz="2400" dirty="0" err="1"/>
                        <a:t>Cytoreduction</a:t>
                      </a:r>
                      <a:r>
                        <a:rPr lang="en-US" sz="2400" dirty="0"/>
                        <a:t> Score</a:t>
                      </a:r>
                      <a:r>
                        <a:rPr lang="en-US" sz="2400" baseline="0" dirty="0"/>
                        <a:t> (CCR)  </a:t>
                      </a:r>
                      <a:endParaRPr lang="en-NZ" sz="2400" dirty="0"/>
                    </a:p>
                  </a:txBody>
                  <a:tcPr/>
                </a:tc>
                <a:tc>
                  <a:txBody>
                    <a:bodyPr/>
                    <a:lstStyle/>
                    <a:p>
                      <a:pPr algn="ctr"/>
                      <a:endParaRPr lang="en-US" sz="2400" dirty="0"/>
                    </a:p>
                    <a:p>
                      <a:pPr algn="ctr"/>
                      <a:r>
                        <a:rPr lang="en-US" sz="2400" dirty="0"/>
                        <a:t>*CCR </a:t>
                      </a:r>
                      <a:r>
                        <a:rPr lang="en-US" sz="2400" baseline="0" dirty="0"/>
                        <a:t>0-1: 77%</a:t>
                      </a:r>
                    </a:p>
                  </a:txBody>
                  <a:tcPr/>
                </a:tc>
                <a:tc>
                  <a:txBody>
                    <a:bodyPr/>
                    <a:lstStyle/>
                    <a:p>
                      <a:pPr algn="ctr"/>
                      <a:endParaRPr lang="en-US" sz="2400" baseline="0" dirty="0"/>
                    </a:p>
                    <a:p>
                      <a:pPr algn="ctr"/>
                      <a:r>
                        <a:rPr lang="en-US" sz="2400" baseline="0" dirty="0"/>
                        <a:t>*CCR 0-1: 68%  </a:t>
                      </a:r>
                      <a:endParaRPr lang="en-NZ" sz="2400" dirty="0"/>
                    </a:p>
                  </a:txBody>
                  <a:tcPr/>
                </a:tc>
                <a:extLst>
                  <a:ext uri="{0D108BD9-81ED-4DB2-BD59-A6C34878D82A}">
                    <a16:rowId xmlns:a16="http://schemas.microsoft.com/office/drawing/2014/main" val="10002"/>
                  </a:ext>
                </a:extLst>
              </a:tr>
              <a:tr h="1097942">
                <a:tc>
                  <a:txBody>
                    <a:bodyPr/>
                    <a:lstStyle/>
                    <a:p>
                      <a:endParaRPr lang="en-US" sz="2400" dirty="0"/>
                    </a:p>
                    <a:p>
                      <a:r>
                        <a:rPr lang="en-US" sz="2400" dirty="0"/>
                        <a:t>Operative Time</a:t>
                      </a:r>
                      <a:r>
                        <a:rPr lang="en-US" sz="2400" baseline="0" dirty="0"/>
                        <a:t> </a:t>
                      </a:r>
                      <a:endParaRPr lang="en-NZ" sz="2400" dirty="0"/>
                    </a:p>
                  </a:txBody>
                  <a:tcPr/>
                </a:tc>
                <a:tc>
                  <a:txBody>
                    <a:bodyPr/>
                    <a:lstStyle/>
                    <a:p>
                      <a:pPr algn="ctr"/>
                      <a:endParaRPr lang="en-US" sz="2400" dirty="0"/>
                    </a:p>
                    <a:p>
                      <a:pPr algn="ctr"/>
                      <a:r>
                        <a:rPr lang="en-US" sz="2400" dirty="0"/>
                        <a:t>8.5</a:t>
                      </a:r>
                      <a:r>
                        <a:rPr lang="en-US" sz="2400" baseline="0" dirty="0"/>
                        <a:t> Hours</a:t>
                      </a:r>
                      <a:endParaRPr lang="en-NZ" sz="2400" dirty="0"/>
                    </a:p>
                  </a:txBody>
                  <a:tcPr/>
                </a:tc>
                <a:tc>
                  <a:txBody>
                    <a:bodyPr/>
                    <a:lstStyle/>
                    <a:p>
                      <a:pPr algn="ctr"/>
                      <a:endParaRPr lang="en-US" sz="2400" dirty="0"/>
                    </a:p>
                    <a:p>
                      <a:pPr algn="ctr"/>
                      <a:r>
                        <a:rPr lang="en-US" sz="2400" dirty="0"/>
                        <a:t>10.5 hours</a:t>
                      </a:r>
                      <a:r>
                        <a:rPr lang="en-US" sz="2400" baseline="0" dirty="0"/>
                        <a:t>  </a:t>
                      </a:r>
                    </a:p>
                  </a:txBody>
                  <a:tcPr/>
                </a:tc>
                <a:extLst>
                  <a:ext uri="{0D108BD9-81ED-4DB2-BD59-A6C34878D82A}">
                    <a16:rowId xmlns:a16="http://schemas.microsoft.com/office/drawing/2014/main" val="10003"/>
                  </a:ext>
                </a:extLst>
              </a:tr>
              <a:tr h="768560">
                <a:tc>
                  <a:txBody>
                    <a:bodyPr/>
                    <a:lstStyle/>
                    <a:p>
                      <a:r>
                        <a:rPr lang="en-US" sz="2400" dirty="0"/>
                        <a:t>Intraoperative</a:t>
                      </a:r>
                      <a:r>
                        <a:rPr lang="en-US" sz="2400" baseline="0" dirty="0"/>
                        <a:t> RBC transfusion </a:t>
                      </a:r>
                      <a:endParaRPr lang="en-NZ" sz="2400" dirty="0"/>
                    </a:p>
                  </a:txBody>
                  <a:tcPr/>
                </a:tc>
                <a:tc>
                  <a:txBody>
                    <a:bodyPr/>
                    <a:lstStyle/>
                    <a:p>
                      <a:pPr algn="ctr"/>
                      <a:r>
                        <a:rPr lang="en-US" sz="2400" baseline="0" dirty="0"/>
                        <a:t>4.1 </a:t>
                      </a:r>
                      <a:br>
                        <a:rPr lang="en-US" sz="2400" baseline="0" dirty="0"/>
                      </a:br>
                      <a:endParaRPr lang="en-NZ" sz="2400" dirty="0"/>
                    </a:p>
                  </a:txBody>
                  <a:tcPr/>
                </a:tc>
                <a:tc>
                  <a:txBody>
                    <a:bodyPr/>
                    <a:lstStyle/>
                    <a:p>
                      <a:pPr algn="ctr"/>
                      <a:r>
                        <a:rPr lang="en-NZ" sz="2400" dirty="0"/>
                        <a:t>4.9</a:t>
                      </a:r>
                    </a:p>
                  </a:txBody>
                  <a:tcPr/>
                </a:tc>
                <a:extLst>
                  <a:ext uri="{0D108BD9-81ED-4DB2-BD59-A6C34878D82A}">
                    <a16:rowId xmlns:a16="http://schemas.microsoft.com/office/drawing/2014/main" val="10004"/>
                  </a:ext>
                </a:extLst>
              </a:tr>
            </a:tbl>
          </a:graphicData>
        </a:graphic>
      </p:graphicFrame>
      <p:sp>
        <p:nvSpPr>
          <p:cNvPr id="2" name="TextBox 1"/>
          <p:cNvSpPr txBox="1"/>
          <p:nvPr/>
        </p:nvSpPr>
        <p:spPr>
          <a:xfrm>
            <a:off x="251520" y="6021288"/>
            <a:ext cx="7056784" cy="369332"/>
          </a:xfrm>
          <a:prstGeom prst="rect">
            <a:avLst/>
          </a:prstGeom>
          <a:noFill/>
        </p:spPr>
        <p:txBody>
          <a:bodyPr wrap="square" rtlCol="0">
            <a:spAutoFit/>
          </a:bodyPr>
          <a:lstStyle/>
          <a:p>
            <a:r>
              <a:rPr lang="en-NZ" dirty="0"/>
              <a:t>* n: 127; Inclusive of </a:t>
            </a:r>
            <a:r>
              <a:rPr lang="en-NZ" dirty="0" err="1"/>
              <a:t>debulking</a:t>
            </a:r>
            <a:r>
              <a:rPr lang="en-NZ" dirty="0"/>
              <a:t> surgery patients</a:t>
            </a:r>
          </a:p>
        </p:txBody>
      </p:sp>
    </p:spTree>
    <p:extLst>
      <p:ext uri="{BB962C8B-B14F-4D97-AF65-F5344CB8AC3E}">
        <p14:creationId xmlns:p14="http://schemas.microsoft.com/office/powerpoint/2010/main" val="2334520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0"/>
            <a:ext cx="9144000" cy="6885384"/>
          </a:xfrm>
          <a:prstGeom prst="rect">
            <a:avLst/>
          </a:prstGeom>
          <a:gradFill flip="none" rotWithShape="1">
            <a:gsLst>
              <a:gs pos="0">
                <a:schemeClr val="accent5">
                  <a:lumMod val="20000"/>
                  <a:lumOff val="80000"/>
                </a:schemeClr>
              </a:gs>
              <a:gs pos="50000">
                <a:schemeClr val="bg1"/>
              </a:gs>
              <a:gs pos="100000">
                <a:schemeClr val="accent5">
                  <a:lumMod val="20000"/>
                  <a:lumOff val="8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endParaRPr lang="en-NZ" dirty="0"/>
          </a:p>
        </p:txBody>
      </p:sp>
      <p:graphicFrame>
        <p:nvGraphicFramePr>
          <p:cNvPr id="2" name="Table 1"/>
          <p:cNvGraphicFramePr>
            <a:graphicFrameLocks noGrp="1"/>
          </p:cNvGraphicFramePr>
          <p:nvPr>
            <p:extLst>
              <p:ext uri="{D42A27DB-BD31-4B8C-83A1-F6EECF244321}">
                <p14:modId xmlns:p14="http://schemas.microsoft.com/office/powerpoint/2010/main" val="2620840848"/>
              </p:ext>
            </p:extLst>
          </p:nvPr>
        </p:nvGraphicFramePr>
        <p:xfrm>
          <a:off x="683568" y="548680"/>
          <a:ext cx="8064896" cy="4824544"/>
        </p:xfrm>
        <a:graphic>
          <a:graphicData uri="http://schemas.openxmlformats.org/drawingml/2006/table">
            <a:tbl>
              <a:tblPr firstRow="1" bandRow="1">
                <a:tableStyleId>{93296810-A885-4BE3-A3E7-6D5BEEA58F35}</a:tableStyleId>
              </a:tblPr>
              <a:tblGrid>
                <a:gridCol w="3997383">
                  <a:extLst>
                    <a:ext uri="{9D8B030D-6E8A-4147-A177-3AD203B41FA5}">
                      <a16:colId xmlns:a16="http://schemas.microsoft.com/office/drawing/2014/main" val="20000"/>
                    </a:ext>
                  </a:extLst>
                </a:gridCol>
                <a:gridCol w="4067513">
                  <a:extLst>
                    <a:ext uri="{9D8B030D-6E8A-4147-A177-3AD203B41FA5}">
                      <a16:colId xmlns:a16="http://schemas.microsoft.com/office/drawing/2014/main" val="20001"/>
                    </a:ext>
                  </a:extLst>
                </a:gridCol>
              </a:tblGrid>
              <a:tr h="603068">
                <a:tc gridSpan="2">
                  <a:txBody>
                    <a:bodyPr/>
                    <a:lstStyle/>
                    <a:p>
                      <a:pPr algn="ctr"/>
                      <a:r>
                        <a:rPr lang="en-US" sz="2800" dirty="0"/>
                        <a:t>Histological</a:t>
                      </a:r>
                      <a:r>
                        <a:rPr lang="en-US" sz="2800" baseline="0" dirty="0"/>
                        <a:t> Subtypes </a:t>
                      </a:r>
                      <a:endParaRPr lang="en-NZ" sz="2800" dirty="0"/>
                    </a:p>
                  </a:txBody>
                  <a:tcPr/>
                </a:tc>
                <a:tc hMerge="1">
                  <a:txBody>
                    <a:bodyPr/>
                    <a:lstStyle/>
                    <a:p>
                      <a:endParaRPr lang="en-NZ" dirty="0"/>
                    </a:p>
                  </a:txBody>
                  <a:tcPr/>
                </a:tc>
                <a:extLst>
                  <a:ext uri="{0D108BD9-81ED-4DB2-BD59-A6C34878D82A}">
                    <a16:rowId xmlns:a16="http://schemas.microsoft.com/office/drawing/2014/main" val="10000"/>
                  </a:ext>
                </a:extLst>
              </a:tr>
              <a:tr h="603068">
                <a:tc>
                  <a:txBody>
                    <a:bodyPr/>
                    <a:lstStyle/>
                    <a:p>
                      <a:r>
                        <a:rPr lang="en-US" sz="2800" dirty="0" err="1"/>
                        <a:t>Appendiceal</a:t>
                      </a:r>
                      <a:r>
                        <a:rPr lang="en-US" sz="2800" baseline="0" dirty="0"/>
                        <a:t> </a:t>
                      </a:r>
                      <a:endParaRPr lang="en-NZ" sz="2800" dirty="0"/>
                    </a:p>
                  </a:txBody>
                  <a:tcPr/>
                </a:tc>
                <a:tc>
                  <a:txBody>
                    <a:bodyPr/>
                    <a:lstStyle/>
                    <a:p>
                      <a:pPr algn="ctr"/>
                      <a:r>
                        <a:rPr lang="en-US" sz="2800" dirty="0"/>
                        <a:t>75</a:t>
                      </a:r>
                      <a:endParaRPr lang="en-NZ" sz="2800" dirty="0"/>
                    </a:p>
                  </a:txBody>
                  <a:tcPr/>
                </a:tc>
                <a:extLst>
                  <a:ext uri="{0D108BD9-81ED-4DB2-BD59-A6C34878D82A}">
                    <a16:rowId xmlns:a16="http://schemas.microsoft.com/office/drawing/2014/main" val="10001"/>
                  </a:ext>
                </a:extLst>
              </a:tr>
              <a:tr h="603068">
                <a:tc>
                  <a:txBody>
                    <a:bodyPr/>
                    <a:lstStyle/>
                    <a:p>
                      <a:r>
                        <a:rPr lang="en-US" sz="2800" dirty="0"/>
                        <a:t>Colorectal</a:t>
                      </a:r>
                      <a:r>
                        <a:rPr lang="en-US" sz="2800" baseline="0" dirty="0"/>
                        <a:t> </a:t>
                      </a:r>
                      <a:endParaRPr lang="en-NZ" sz="2800" dirty="0"/>
                    </a:p>
                  </a:txBody>
                  <a:tcPr/>
                </a:tc>
                <a:tc>
                  <a:txBody>
                    <a:bodyPr/>
                    <a:lstStyle/>
                    <a:p>
                      <a:pPr algn="ctr"/>
                      <a:r>
                        <a:rPr lang="en-US" sz="2800" dirty="0"/>
                        <a:t>13</a:t>
                      </a:r>
                      <a:endParaRPr lang="en-NZ" sz="2800" dirty="0"/>
                    </a:p>
                  </a:txBody>
                  <a:tcPr/>
                </a:tc>
                <a:extLst>
                  <a:ext uri="{0D108BD9-81ED-4DB2-BD59-A6C34878D82A}">
                    <a16:rowId xmlns:a16="http://schemas.microsoft.com/office/drawing/2014/main" val="10002"/>
                  </a:ext>
                </a:extLst>
              </a:tr>
              <a:tr h="603068">
                <a:tc>
                  <a:txBody>
                    <a:bodyPr/>
                    <a:lstStyle/>
                    <a:p>
                      <a:r>
                        <a:rPr lang="en-US" sz="2800" dirty="0"/>
                        <a:t>Other:</a:t>
                      </a:r>
                      <a:r>
                        <a:rPr lang="en-US" sz="2800" baseline="0" dirty="0"/>
                        <a:t> </a:t>
                      </a:r>
                      <a:endParaRPr lang="en-NZ" sz="2800" dirty="0"/>
                    </a:p>
                  </a:txBody>
                  <a:tcPr/>
                </a:tc>
                <a:tc>
                  <a:txBody>
                    <a:bodyPr/>
                    <a:lstStyle/>
                    <a:p>
                      <a:pPr algn="ctr"/>
                      <a:r>
                        <a:rPr lang="en-US" sz="2800" dirty="0"/>
                        <a:t>12</a:t>
                      </a:r>
                      <a:endParaRPr lang="en-NZ" sz="2800" dirty="0"/>
                    </a:p>
                  </a:txBody>
                  <a:tcPr/>
                </a:tc>
                <a:extLst>
                  <a:ext uri="{0D108BD9-81ED-4DB2-BD59-A6C34878D82A}">
                    <a16:rowId xmlns:a16="http://schemas.microsoft.com/office/drawing/2014/main" val="10003"/>
                  </a:ext>
                </a:extLst>
              </a:tr>
              <a:tr h="6030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     Neuroendocrine</a:t>
                      </a:r>
                    </a:p>
                  </a:txBody>
                  <a:tcPr/>
                </a:tc>
                <a:tc>
                  <a:txBody>
                    <a:bodyPr/>
                    <a:lstStyle/>
                    <a:p>
                      <a:pPr algn="ctr"/>
                      <a:r>
                        <a:rPr lang="en-US" sz="2800" dirty="0"/>
                        <a:t>4</a:t>
                      </a:r>
                      <a:endParaRPr lang="en-NZ" sz="2800" dirty="0"/>
                    </a:p>
                  </a:txBody>
                  <a:tcPr/>
                </a:tc>
                <a:extLst>
                  <a:ext uri="{0D108BD9-81ED-4DB2-BD59-A6C34878D82A}">
                    <a16:rowId xmlns:a16="http://schemas.microsoft.com/office/drawing/2014/main" val="10004"/>
                  </a:ext>
                </a:extLst>
              </a:tr>
              <a:tr h="6030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     Mesothelioma</a:t>
                      </a:r>
                      <a:endParaRPr lang="en-NZ" sz="2800" dirty="0"/>
                    </a:p>
                  </a:txBody>
                  <a:tcPr/>
                </a:tc>
                <a:tc>
                  <a:txBody>
                    <a:bodyPr/>
                    <a:lstStyle/>
                    <a:p>
                      <a:pPr algn="ctr"/>
                      <a:r>
                        <a:rPr lang="en-US" sz="2800" dirty="0"/>
                        <a:t>4</a:t>
                      </a:r>
                      <a:endParaRPr lang="en-NZ" sz="2800" dirty="0"/>
                    </a:p>
                  </a:txBody>
                  <a:tcPr/>
                </a:tc>
                <a:extLst>
                  <a:ext uri="{0D108BD9-81ED-4DB2-BD59-A6C34878D82A}">
                    <a16:rowId xmlns:a16="http://schemas.microsoft.com/office/drawing/2014/main" val="10005"/>
                  </a:ext>
                </a:extLst>
              </a:tr>
              <a:tr h="6030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     Ovarian</a:t>
                      </a:r>
                      <a:r>
                        <a:rPr lang="en-US" sz="2800" baseline="0" dirty="0"/>
                        <a:t> </a:t>
                      </a:r>
                      <a:endParaRPr lang="en-NZ" sz="2800" dirty="0"/>
                    </a:p>
                  </a:txBody>
                  <a:tcPr/>
                </a:tc>
                <a:tc>
                  <a:txBody>
                    <a:bodyPr/>
                    <a:lstStyle/>
                    <a:p>
                      <a:pPr algn="ctr"/>
                      <a:r>
                        <a:rPr lang="en-US" sz="2800" dirty="0"/>
                        <a:t>3</a:t>
                      </a:r>
                      <a:endParaRPr lang="en-NZ" sz="2800" dirty="0"/>
                    </a:p>
                  </a:txBody>
                  <a:tcPr/>
                </a:tc>
                <a:extLst>
                  <a:ext uri="{0D108BD9-81ED-4DB2-BD59-A6C34878D82A}">
                    <a16:rowId xmlns:a16="http://schemas.microsoft.com/office/drawing/2014/main" val="10006"/>
                  </a:ext>
                </a:extLst>
              </a:tr>
              <a:tr h="603068">
                <a:tc>
                  <a:txBody>
                    <a:bodyPr/>
                    <a:lstStyle/>
                    <a:p>
                      <a:r>
                        <a:rPr lang="en-US" sz="2800" dirty="0"/>
                        <a:t>     Gastric </a:t>
                      </a:r>
                      <a:endParaRPr lang="en-NZ" sz="2800" dirty="0"/>
                    </a:p>
                  </a:txBody>
                  <a:tcPr/>
                </a:tc>
                <a:tc>
                  <a:txBody>
                    <a:bodyPr/>
                    <a:lstStyle/>
                    <a:p>
                      <a:pPr algn="ctr"/>
                      <a:r>
                        <a:rPr lang="en-US" sz="2800" dirty="0"/>
                        <a:t>1 </a:t>
                      </a:r>
                      <a:endParaRPr lang="en-NZ" sz="2800" dirty="0"/>
                    </a:p>
                  </a:txBody>
                  <a:tcPr/>
                </a:tc>
                <a:extLst>
                  <a:ext uri="{0D108BD9-81ED-4DB2-BD59-A6C34878D82A}">
                    <a16:rowId xmlns:a16="http://schemas.microsoft.com/office/drawing/2014/main" val="10007"/>
                  </a:ext>
                </a:extLst>
              </a:tr>
            </a:tbl>
          </a:graphicData>
        </a:graphic>
      </p:graphicFrame>
      <p:sp>
        <p:nvSpPr>
          <p:cNvPr id="27" name="Hexagon 26"/>
          <p:cNvSpPr/>
          <p:nvPr/>
        </p:nvSpPr>
        <p:spPr>
          <a:xfrm rot="5400000">
            <a:off x="8350039" y="5694872"/>
            <a:ext cx="404881"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28" name="Hexagon 27"/>
          <p:cNvSpPr/>
          <p:nvPr/>
        </p:nvSpPr>
        <p:spPr>
          <a:xfrm rot="5400000">
            <a:off x="8134016" y="6082080"/>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29" name="Hexagon 28"/>
          <p:cNvSpPr/>
          <p:nvPr/>
        </p:nvSpPr>
        <p:spPr>
          <a:xfrm rot="5400000">
            <a:off x="7413936" y="5694872"/>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0" name="Hexagon 29"/>
          <p:cNvSpPr/>
          <p:nvPr/>
        </p:nvSpPr>
        <p:spPr>
          <a:xfrm rot="5400000">
            <a:off x="7884873" y="5694873"/>
            <a:ext cx="404879" cy="391968"/>
          </a:xfrm>
          <a:prstGeom prst="hexagon">
            <a:avLst/>
          </a:prstGeom>
          <a:gradFill flip="none" rotWithShape="1">
            <a:gsLst>
              <a:gs pos="0">
                <a:schemeClr val="accent5">
                  <a:lumMod val="20000"/>
                  <a:lumOff val="80000"/>
                </a:schemeClr>
              </a:gs>
              <a:gs pos="50000">
                <a:schemeClr val="accent5">
                  <a:lumMod val="20000"/>
                  <a:lumOff val="80000"/>
                </a:schemeClr>
              </a:gs>
              <a:gs pos="100000">
                <a:schemeClr val="bg1"/>
              </a:gs>
            </a:gsLst>
            <a:lin ang="10800000" scaled="1"/>
            <a:tileRect/>
          </a:gra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sp>
        <p:nvSpPr>
          <p:cNvPr id="31" name="Hexagon 30"/>
          <p:cNvSpPr/>
          <p:nvPr/>
        </p:nvSpPr>
        <p:spPr>
          <a:xfrm rot="5400000">
            <a:off x="7510811" y="6079779"/>
            <a:ext cx="618242" cy="560919"/>
          </a:xfrm>
          <a:prstGeom prst="hexagon">
            <a:avLst/>
          </a:prstGeom>
          <a:solidFill>
            <a:schemeClr val="accent5">
              <a:lumMod val="75000"/>
            </a:schemeClr>
          </a:solidFill>
          <a:ln>
            <a:solidFill>
              <a:schemeClr val="accent5">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NZ"/>
          </a:p>
        </p:txBody>
      </p:sp>
      <p:grpSp>
        <p:nvGrpSpPr>
          <p:cNvPr id="32" name="Group 31"/>
          <p:cNvGrpSpPr/>
          <p:nvPr/>
        </p:nvGrpSpPr>
        <p:grpSpPr>
          <a:xfrm>
            <a:off x="7668344" y="6237312"/>
            <a:ext cx="325082" cy="252028"/>
            <a:chOff x="7199246" y="6195936"/>
            <a:chExt cx="325082" cy="252028"/>
          </a:xfrm>
        </p:grpSpPr>
        <p:sp>
          <p:nvSpPr>
            <p:cNvPr id="33" name="Rounded Rectangle 32"/>
            <p:cNvSpPr/>
            <p:nvPr/>
          </p:nvSpPr>
          <p:spPr>
            <a:xfrm>
              <a:off x="7290186" y="6321950"/>
              <a:ext cx="45719" cy="126014"/>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4" name="Rounded Rectangle 33"/>
            <p:cNvSpPr/>
            <p:nvPr/>
          </p:nvSpPr>
          <p:spPr>
            <a:xfrm>
              <a:off x="7388483" y="6285946"/>
              <a:ext cx="45719" cy="162018"/>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5" name="Rounded Rectangle 34"/>
            <p:cNvSpPr/>
            <p:nvPr/>
          </p:nvSpPr>
          <p:spPr>
            <a:xfrm>
              <a:off x="7478609" y="6195936"/>
              <a:ext cx="45719" cy="252028"/>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6" name="Rounded Rectangle 35"/>
            <p:cNvSpPr/>
            <p:nvPr/>
          </p:nvSpPr>
          <p:spPr>
            <a:xfrm>
              <a:off x="7199246" y="6381094"/>
              <a:ext cx="45719" cy="66869"/>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Tree>
    <p:extLst>
      <p:ext uri="{BB962C8B-B14F-4D97-AF65-F5344CB8AC3E}">
        <p14:creationId xmlns:p14="http://schemas.microsoft.com/office/powerpoint/2010/main" val="1521211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3039</TotalTime>
  <Words>2716</Words>
  <Application>Microsoft Office PowerPoint</Application>
  <PresentationFormat>On-screen Show (4:3)</PresentationFormat>
  <Paragraphs>454</Paragraphs>
  <Slides>18</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Long-term Outcomes Following  Cytoreductive Surgery and Heated Intraperitoneal Chemotherapy at Waikato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Graph of all complications over time</vt:lpstr>
      <vt:lpstr>PowerPoint Presentation</vt:lpstr>
      <vt:lpstr>5-year Recurrence-Free Survival by Primary Malignancy</vt:lpstr>
      <vt:lpstr>5-Year Survival by Primary Malignancy</vt:lpstr>
      <vt:lpstr>5-Year Survival by PSOGI Classification</vt:lpstr>
      <vt:lpstr>Conclusions.</vt:lpstr>
      <vt:lpstr>Acknowledgements.</vt:lpstr>
    </vt:vector>
  </TitlesOfParts>
  <Company>Waikato District Health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 term outcomes following cytoreductive surgery and heated intraperitoneal chemotherapy at Waikato</dc:title>
  <dc:creator>Mosese Karalus</dc:creator>
  <cp:lastModifiedBy>Jasen Ly</cp:lastModifiedBy>
  <cp:revision>328</cp:revision>
  <dcterms:created xsi:type="dcterms:W3CDTF">2019-02-28T07:52:31Z</dcterms:created>
  <dcterms:modified xsi:type="dcterms:W3CDTF">2020-06-11T09:54:36Z</dcterms:modified>
</cp:coreProperties>
</file>